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324" r:id="rId2"/>
    <p:sldId id="284" r:id="rId3"/>
    <p:sldId id="322" r:id="rId4"/>
    <p:sldId id="332" r:id="rId5"/>
    <p:sldId id="289" r:id="rId6"/>
    <p:sldId id="312" r:id="rId7"/>
    <p:sldId id="333" r:id="rId8"/>
    <p:sldId id="292" r:id="rId9"/>
    <p:sldId id="315" r:id="rId10"/>
    <p:sldId id="330" r:id="rId11"/>
    <p:sldId id="331" r:id="rId12"/>
    <p:sldId id="334" r:id="rId13"/>
    <p:sldId id="336" r:id="rId14"/>
    <p:sldId id="291" r:id="rId15"/>
    <p:sldId id="327" r:id="rId16"/>
  </p:sldIdLst>
  <p:sldSz cx="9144000" cy="5715000" type="screen16x1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346">
          <p15:clr>
            <a:srgbClr val="A4A3A4"/>
          </p15:clr>
        </p15:guide>
        <p15:guide id="2" pos="37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7878" autoAdjust="0"/>
  </p:normalViewPr>
  <p:slideViewPr>
    <p:cSldViewPr>
      <p:cViewPr varScale="1">
        <p:scale>
          <a:sx n="69" d="100"/>
          <a:sy n="69" d="100"/>
        </p:scale>
        <p:origin x="1416" y="48"/>
      </p:cViewPr>
      <p:guideLst>
        <p:guide orient="horz" pos="1346"/>
        <p:guide pos="3741"/>
      </p:guideLst>
    </p:cSldViewPr>
  </p:slideViewPr>
  <p:notesTextViewPr>
    <p:cViewPr>
      <p:scale>
        <a:sx n="100" d="100"/>
        <a:sy n="100" d="100"/>
      </p:scale>
      <p:origin x="0" y="0"/>
    </p:cViewPr>
  </p:notesText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 xmlns:a16="http://schemas.microsoft.com/office/drawing/2014/main" id="{68FF609E-4B77-CB42-B229-23676A86831B}"/>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zh-CN" altLang="en-US"/>
          </a:p>
        </p:txBody>
      </p:sp>
      <p:sp>
        <p:nvSpPr>
          <p:cNvPr id="3" name="日期占位符 2">
            <a:extLst>
              <a:ext uri="{FF2B5EF4-FFF2-40B4-BE49-F238E27FC236}">
                <a16:creationId xmlns="" xmlns:a16="http://schemas.microsoft.com/office/drawing/2014/main" id="{E7198B63-9872-D84F-AC05-9EE6500C4466}"/>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fld id="{D274A064-26DB-D148-8FFE-F1C237B8FBB2}" type="datetimeFigureOut">
              <a:rPr lang="zh-CN" altLang="en-US"/>
              <a:pPr>
                <a:defRPr/>
              </a:pPr>
              <a:t>2018/3/25</a:t>
            </a:fld>
            <a:endParaRPr lang="zh-CN" altLang="en-US"/>
          </a:p>
        </p:txBody>
      </p:sp>
      <p:sp>
        <p:nvSpPr>
          <p:cNvPr id="4" name="幻灯片图像占位符 3">
            <a:extLst>
              <a:ext uri="{FF2B5EF4-FFF2-40B4-BE49-F238E27FC236}">
                <a16:creationId xmlns="" xmlns:a16="http://schemas.microsoft.com/office/drawing/2014/main" id="{CF6C400B-6EC6-364C-B3A8-84E58E8D6CA9}"/>
              </a:ext>
            </a:extLst>
          </p:cNvPr>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 xmlns:a16="http://schemas.microsoft.com/office/drawing/2014/main" id="{1F6294A4-EC08-D24B-B23D-3F36FBABAB16}"/>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a:extLst>
              <a:ext uri="{FF2B5EF4-FFF2-40B4-BE49-F238E27FC236}">
                <a16:creationId xmlns="" xmlns:a16="http://schemas.microsoft.com/office/drawing/2014/main" id="{798A8A4D-CF73-2148-8B64-B552D81EABB3}"/>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zh-CN" altLang="en-US"/>
          </a:p>
        </p:txBody>
      </p:sp>
      <p:sp>
        <p:nvSpPr>
          <p:cNvPr id="7" name="灯片编号占位符 6">
            <a:extLst>
              <a:ext uri="{FF2B5EF4-FFF2-40B4-BE49-F238E27FC236}">
                <a16:creationId xmlns="" xmlns:a16="http://schemas.microsoft.com/office/drawing/2014/main" id="{DE8A5EA4-ED7E-894E-8829-069423F66357}"/>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68BD0331-4581-4E43-8542-E07E4E983403}" type="slidenum">
              <a:rPr lang="zh-CN" altLang="en-US"/>
              <a:pPr>
                <a:defRPr/>
              </a:pPr>
              <a:t>‹#›</a:t>
            </a:fld>
            <a:endParaRPr lang="zh-CN" altLang="en-US"/>
          </a:p>
        </p:txBody>
      </p:sp>
    </p:spTree>
    <p:extLst>
      <p:ext uri="{BB962C8B-B14F-4D97-AF65-F5344CB8AC3E}">
        <p14:creationId xmlns:p14="http://schemas.microsoft.com/office/powerpoint/2010/main" val="10027429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宋体" charset="0"/>
      </a:defRPr>
    </a:lvl1pPr>
    <a:lvl2pPr marL="457200" algn="l" rtl="0" eaLnBrk="0" fontAlgn="base" hangingPunct="0">
      <a:spcBef>
        <a:spcPct val="30000"/>
      </a:spcBef>
      <a:spcAft>
        <a:spcPct val="0"/>
      </a:spcAft>
      <a:defRPr sz="1200" kern="1200">
        <a:solidFill>
          <a:schemeClr val="tx1"/>
        </a:solidFill>
        <a:latin typeface="+mn-lt"/>
        <a:ea typeface="+mn-ea"/>
        <a:cs typeface="宋体" charset="0"/>
      </a:defRPr>
    </a:lvl2pPr>
    <a:lvl3pPr marL="914400" algn="l" rtl="0" eaLnBrk="0" fontAlgn="base" hangingPunct="0">
      <a:spcBef>
        <a:spcPct val="30000"/>
      </a:spcBef>
      <a:spcAft>
        <a:spcPct val="0"/>
      </a:spcAft>
      <a:defRPr sz="1200" kern="1200">
        <a:solidFill>
          <a:schemeClr val="tx1"/>
        </a:solidFill>
        <a:latin typeface="+mn-lt"/>
        <a:ea typeface="+mn-ea"/>
        <a:cs typeface="宋体" charset="0"/>
      </a:defRPr>
    </a:lvl3pPr>
    <a:lvl4pPr marL="1371600" algn="l" rtl="0" eaLnBrk="0" fontAlgn="base" hangingPunct="0">
      <a:spcBef>
        <a:spcPct val="30000"/>
      </a:spcBef>
      <a:spcAft>
        <a:spcPct val="0"/>
      </a:spcAft>
      <a:defRPr sz="1200" kern="1200">
        <a:solidFill>
          <a:schemeClr val="tx1"/>
        </a:solidFill>
        <a:latin typeface="+mn-lt"/>
        <a:ea typeface="+mn-ea"/>
        <a:cs typeface="宋体" charset="0"/>
      </a:defRPr>
    </a:lvl4pPr>
    <a:lvl5pPr marL="1828800" algn="l" rtl="0" eaLnBrk="0" fontAlgn="base" hangingPunct="0">
      <a:spcBef>
        <a:spcPct val="30000"/>
      </a:spcBef>
      <a:spcAft>
        <a:spcPct val="0"/>
      </a:spcAft>
      <a:defRPr sz="1200" kern="1200">
        <a:solidFill>
          <a:schemeClr val="tx1"/>
        </a:solidFill>
        <a:latin typeface="+mn-lt"/>
        <a:ea typeface="+mn-ea"/>
        <a:cs typeface="宋体"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 xmlns:a16="http://schemas.microsoft.com/office/drawing/2014/main" id="{DE4056C3-95FC-1C4A-92E9-520FFD7C9BB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37931725" indent="-37474525">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294CC78-294E-9648-A1FD-DD38DC050C32}" type="slidenum">
              <a:rPr lang="en-US" altLang="en-US" smtClean="0">
                <a:ea typeface="ＭＳ Ｐゴシック" panose="020B0600070205080204" pitchFamily="34" charset="-128"/>
              </a:rPr>
              <a:pPr/>
              <a:t>1</a:t>
            </a:fld>
            <a:endParaRPr lang="en-US" altLang="en-US" dirty="0">
              <a:ea typeface="ＭＳ Ｐゴシック" panose="020B0600070205080204" pitchFamily="34" charset="-128"/>
            </a:endParaRPr>
          </a:p>
        </p:txBody>
      </p:sp>
      <p:sp>
        <p:nvSpPr>
          <p:cNvPr id="5123" name="Rectangle 2">
            <a:extLst>
              <a:ext uri="{FF2B5EF4-FFF2-40B4-BE49-F238E27FC236}">
                <a16:creationId xmlns="" xmlns:a16="http://schemas.microsoft.com/office/drawing/2014/main" id="{64CBAAA3-9AD0-5149-BAED-E892B93FFEA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4" name="Rectangle 3">
            <a:extLst>
              <a:ext uri="{FF2B5EF4-FFF2-40B4-BE49-F238E27FC236}">
                <a16:creationId xmlns="" xmlns:a16="http://schemas.microsoft.com/office/drawing/2014/main" id="{053DFBBD-FC24-584B-8952-CDF3FD4C630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z="1200" kern="1200" smtClean="0">
                <a:solidFill>
                  <a:schemeClr val="tx1"/>
                </a:solidFill>
                <a:effectLst/>
                <a:latin typeface="+mn-lt"/>
                <a:ea typeface="+mn-ea"/>
                <a:cs typeface="宋体" charset="0"/>
              </a:rPr>
              <a:t> </a:t>
            </a:r>
            <a:r>
              <a:rPr lang="en-GB" altLang="zh-CN" sz="1200" kern="1200" smtClean="0">
                <a:solidFill>
                  <a:schemeClr val="tx1"/>
                </a:solidFill>
                <a:effectLst/>
                <a:latin typeface="+mn-lt"/>
                <a:ea typeface="+mn-ea"/>
                <a:cs typeface="宋体" charset="0"/>
              </a:rPr>
              <a:t>Good morning, everyone, I’m Yuwen Zhang, from Auckland Bioengineering Institute. Thank you very much for coming to my presentation. Next, I will introduce my research project, it’s about CT-based characterization analysis of idiopathic pulmonary fibrosis</a:t>
            </a:r>
            <a:endParaRPr lang="en-GB"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650496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 xmlns:a16="http://schemas.microsoft.com/office/drawing/2014/main" id="{1501CBE4-4CFC-0C41-A9A9-67C6A60F0B5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a:extLst>
              <a:ext uri="{FF2B5EF4-FFF2-40B4-BE49-F238E27FC236}">
                <a16:creationId xmlns="" xmlns:a16="http://schemas.microsoft.com/office/drawing/2014/main" id="{C69D10DB-3C1F-DE4B-AA55-A344F640E31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kern="1200" smtClean="0">
                <a:solidFill>
                  <a:schemeClr val="tx1"/>
                </a:solidFill>
                <a:effectLst/>
                <a:latin typeface="+mn-lt"/>
                <a:ea typeface="+mn-ea"/>
                <a:cs typeface="宋体" charset="0"/>
              </a:rPr>
              <a:t>Next, we compared the IPF lung shape to the old normal ones. In order to analyze the lung shape difference, we also used the PCA-based SSM which is constructed using the same way as we introduced previously. The only difference is here we used 35 old normal subjects as the training set. By making use of PCA analysis, we are able to decompose lung shape into a set of mode, each mode represents a kind of shape variation. Here, we projected each IPF lung to the SSM, so that we can get the weight value for each mode. We found that there is a significant differece of the first mode between IPF lungs and old normal lungs. The first mode captures over 20% of the entire shape variation, it mainly describes the change of </a:t>
            </a:r>
            <a:r>
              <a:rPr lang="en-NZ" altLang="zh-CN" sz="1200" kern="1200" smtClean="0">
                <a:solidFill>
                  <a:schemeClr val="tx1"/>
                </a:solidFill>
                <a:effectLst/>
                <a:latin typeface="+mn-lt"/>
                <a:ea typeface="+mn-ea"/>
                <a:cs typeface="宋体" charset="0"/>
              </a:rPr>
              <a:t>the anteroposterior diameter of the lung, and the ratio of apical and basal diameters. Also, there is a strong relationship between the first mode and the fibrosis percentage. That means with the progression of IPF, the abnormalities could cause a shape change of lung, and this kind of change has a relationship with the fibrosis overall percent.</a:t>
            </a:r>
            <a:endParaRPr lang="zh-CN" altLang="en-US"/>
          </a:p>
        </p:txBody>
      </p:sp>
      <p:sp>
        <p:nvSpPr>
          <p:cNvPr id="25604" name="灯片编号占位符 3">
            <a:extLst>
              <a:ext uri="{FF2B5EF4-FFF2-40B4-BE49-F238E27FC236}">
                <a16:creationId xmlns="" xmlns:a16="http://schemas.microsoft.com/office/drawing/2014/main" id="{F3DCF49C-4220-C843-AB76-2ED1E580486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F32008B-AE3B-394E-9596-8EF5BDDF014B}" type="slidenum">
              <a:rPr lang="zh-CN" altLang="en-US" smtClean="0"/>
              <a:pPr/>
              <a:t>10</a:t>
            </a:fld>
            <a:endParaRPr lang="zh-CN" altLang="en-US"/>
          </a:p>
        </p:txBody>
      </p:sp>
    </p:spTree>
    <p:extLst>
      <p:ext uri="{BB962C8B-B14F-4D97-AF65-F5344CB8AC3E}">
        <p14:creationId xmlns:p14="http://schemas.microsoft.com/office/powerpoint/2010/main" val="2514079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 xmlns:a16="http://schemas.microsoft.com/office/drawing/2014/main" id="{A3785F21-2D0D-1C46-A732-F4A0EB6632B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a:extLst>
              <a:ext uri="{FF2B5EF4-FFF2-40B4-BE49-F238E27FC236}">
                <a16:creationId xmlns="" xmlns:a16="http://schemas.microsoft.com/office/drawing/2014/main" id="{6E95C46A-220D-2242-9A8F-38BBC5C1B93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NZ" altLang="zh-CN" sz="1200" kern="1200" smtClean="0">
                <a:solidFill>
                  <a:schemeClr val="tx1"/>
                </a:solidFill>
                <a:effectLst/>
                <a:latin typeface="+mn-lt"/>
                <a:ea typeface="+mn-ea"/>
                <a:cs typeface="宋体" charset="0"/>
              </a:rPr>
              <a:t>In the next stage, our work is to use the previous quantitative CT based analysis on our computational models. Before that, a patient-specific airway tree geometry is needed. </a:t>
            </a:r>
            <a:r>
              <a:rPr lang="en-US" altLang="zh-CN" sz="1200" kern="1200" smtClean="0">
                <a:solidFill>
                  <a:schemeClr val="tx1"/>
                </a:solidFill>
                <a:effectLst/>
                <a:latin typeface="+mn-lt"/>
                <a:ea typeface="+mn-ea"/>
                <a:cs typeface="宋体" charset="0"/>
              </a:rPr>
              <a:t>Firstly, the upper airway tree was manually digitized. Then, generate full airway tree of the first time point, map this airway tree to the lung volume mesh of other time points. Next, the airway tree terminal acinar unit was labelled with different CT disease patterns. After that, scale the airway tree, from image volume to its FRC volume.</a:t>
            </a:r>
            <a:endParaRPr lang="zh-CN" altLang="en-US" dirty="0"/>
          </a:p>
        </p:txBody>
      </p:sp>
      <p:sp>
        <p:nvSpPr>
          <p:cNvPr id="27652" name="灯片编号占位符 3">
            <a:extLst>
              <a:ext uri="{FF2B5EF4-FFF2-40B4-BE49-F238E27FC236}">
                <a16:creationId xmlns="" xmlns:a16="http://schemas.microsoft.com/office/drawing/2014/main" id="{623E3C20-4B48-9F45-8465-DBD4B3DF3B2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D8F6299-C598-8D41-ABE7-C242418D96DC}" type="slidenum">
              <a:rPr lang="zh-CN" altLang="en-US" smtClean="0"/>
              <a:pPr/>
              <a:t>11</a:t>
            </a:fld>
            <a:endParaRPr lang="zh-CN" altLang="en-US"/>
          </a:p>
        </p:txBody>
      </p:sp>
    </p:spTree>
    <p:extLst>
      <p:ext uri="{BB962C8B-B14F-4D97-AF65-F5344CB8AC3E}">
        <p14:creationId xmlns:p14="http://schemas.microsoft.com/office/powerpoint/2010/main" val="162857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 xmlns:a16="http://schemas.microsoft.com/office/drawing/2014/main" id="{1237A015-1490-4B4E-977A-C49F06CE29F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a:extLst>
              <a:ext uri="{FF2B5EF4-FFF2-40B4-BE49-F238E27FC236}">
                <a16:creationId xmlns="" xmlns:a16="http://schemas.microsoft.com/office/drawing/2014/main" id="{38FDC133-AF0D-1E4E-933E-8A320F5175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kern="1200" smtClean="0">
                <a:solidFill>
                  <a:schemeClr val="tx1"/>
                </a:solidFill>
                <a:effectLst/>
                <a:latin typeface="+mn-lt"/>
                <a:ea typeface="+mn-ea"/>
                <a:cs typeface="宋体" charset="0"/>
              </a:rPr>
              <a:t>With the labelled and scaled airway geometry, we used our ventilation model to simulate forced inspiration from FRC to TLC. Simulate forced inspiration from reference normal FRC to TLC to set a drived muscle pressure, then usethis muscle pressure to drive the disease forced inspiration on real FRC to TLC. Here, we decreased the compliance of the disease labelled acinar unit into a very small value, in order to make sure the disease region is stiff enough. We found, for most subjects, the fibrosis area extracted from CT image is not sufficient to match the real inspiration curve. There should be some CT “normal” tissues</a:t>
            </a:r>
            <a:r>
              <a:rPr lang="en-US" altLang="zh-CN" sz="1200" kern="1200" baseline="0" smtClean="0">
                <a:solidFill>
                  <a:schemeClr val="tx1"/>
                </a:solidFill>
                <a:effectLst/>
                <a:latin typeface="+mn-lt"/>
                <a:ea typeface="+mn-ea"/>
                <a:cs typeface="宋体" charset="0"/>
              </a:rPr>
              <a:t> actually become stiffer and abnormal in IPF lungs.</a:t>
            </a:r>
            <a:endParaRPr lang="zh-CN" altLang="en-US"/>
          </a:p>
        </p:txBody>
      </p:sp>
      <p:sp>
        <p:nvSpPr>
          <p:cNvPr id="29700" name="灯片编号占位符 3">
            <a:extLst>
              <a:ext uri="{FF2B5EF4-FFF2-40B4-BE49-F238E27FC236}">
                <a16:creationId xmlns="" xmlns:a16="http://schemas.microsoft.com/office/drawing/2014/main" id="{91C5C081-0D39-404F-9CB6-841E565DFBC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5989363-6880-694A-A584-9D6BD85499F5}" type="slidenum">
              <a:rPr lang="zh-CN" altLang="en-US" smtClean="0"/>
              <a:pPr/>
              <a:t>12</a:t>
            </a:fld>
            <a:endParaRPr lang="zh-CN" altLang="en-US"/>
          </a:p>
        </p:txBody>
      </p:sp>
    </p:spTree>
    <p:extLst>
      <p:ext uri="{BB962C8B-B14F-4D97-AF65-F5344CB8AC3E}">
        <p14:creationId xmlns:p14="http://schemas.microsoft.com/office/powerpoint/2010/main" val="1648486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a:extLst>
              <a:ext uri="{FF2B5EF4-FFF2-40B4-BE49-F238E27FC236}">
                <a16:creationId xmlns="" xmlns:a16="http://schemas.microsoft.com/office/drawing/2014/main" id="{B00D4640-2B10-4845-B210-683DE79418F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a:extLst>
              <a:ext uri="{FF2B5EF4-FFF2-40B4-BE49-F238E27FC236}">
                <a16:creationId xmlns="" xmlns:a16="http://schemas.microsoft.com/office/drawing/2014/main" id="{D9DF2490-02DC-E843-B4C8-2AD4E5E3829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kern="1200" smtClean="0">
                <a:solidFill>
                  <a:schemeClr val="tx1"/>
                </a:solidFill>
                <a:effectLst/>
                <a:latin typeface="+mn-lt"/>
                <a:ea typeface="+mn-ea"/>
                <a:cs typeface="宋体" charset="0"/>
              </a:rPr>
              <a:t>For the patient-specific perfusion analysis, we generated the full vessel tree matching and surrounding by the airway tree. The vessel radius of the disease labelled region were decreased so that we can get a reduced perfusion of the abnormal regions. Using the ventilation and perfusion as input of the gas exchange model, we can get a V/Q ration distribution of IPF patient. We can observe from the result that V/Q mismatching could occur not only around the disease location but also happen on normal region. Currently we are still working on this part, more factor need to be taken into consideration, which leads to our future work.</a:t>
            </a:r>
            <a:endParaRPr lang="zh-CN" altLang="en-US"/>
          </a:p>
        </p:txBody>
      </p:sp>
      <p:sp>
        <p:nvSpPr>
          <p:cNvPr id="31748" name="灯片编号占位符 3">
            <a:extLst>
              <a:ext uri="{FF2B5EF4-FFF2-40B4-BE49-F238E27FC236}">
                <a16:creationId xmlns="" xmlns:a16="http://schemas.microsoft.com/office/drawing/2014/main" id="{A7BAF0C3-0A5A-2B49-AFD1-9C629C7CA5B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9B81EC7-1328-744F-9013-10E2117EBC6D}" type="slidenum">
              <a:rPr lang="zh-CN" altLang="en-US" smtClean="0"/>
              <a:pPr/>
              <a:t>13</a:t>
            </a:fld>
            <a:endParaRPr lang="zh-CN" altLang="en-US"/>
          </a:p>
        </p:txBody>
      </p:sp>
    </p:spTree>
    <p:extLst>
      <p:ext uri="{BB962C8B-B14F-4D97-AF65-F5344CB8AC3E}">
        <p14:creationId xmlns:p14="http://schemas.microsoft.com/office/powerpoint/2010/main" val="884176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 xmlns:a16="http://schemas.microsoft.com/office/drawing/2014/main" id="{ECBBD82B-3C82-5B46-BB12-16153295BE5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a:extLst>
              <a:ext uri="{FF2B5EF4-FFF2-40B4-BE49-F238E27FC236}">
                <a16:creationId xmlns="" xmlns:a16="http://schemas.microsoft.com/office/drawing/2014/main" id="{5084B652-3B60-C540-804D-13A8BC2CE37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3796" name="灯片编号占位符 3">
            <a:extLst>
              <a:ext uri="{FF2B5EF4-FFF2-40B4-BE49-F238E27FC236}">
                <a16:creationId xmlns="" xmlns:a16="http://schemas.microsoft.com/office/drawing/2014/main" id="{B2FDA359-F84B-304E-8B0C-7F99F54C7C7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270BCB9-0DA0-114F-AA77-C1813455465A}" type="slidenum">
              <a:rPr lang="zh-CN" altLang="en-US" smtClean="0"/>
              <a:pPr/>
              <a:t>14</a:t>
            </a:fld>
            <a:endParaRPr lang="zh-CN" altLang="en-US"/>
          </a:p>
        </p:txBody>
      </p:sp>
    </p:spTree>
    <p:extLst>
      <p:ext uri="{BB962C8B-B14F-4D97-AF65-F5344CB8AC3E}">
        <p14:creationId xmlns:p14="http://schemas.microsoft.com/office/powerpoint/2010/main" val="549775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 xmlns:a16="http://schemas.microsoft.com/office/drawing/2014/main" id="{4A3EE1A5-FE64-0046-AFF5-5A247449A30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37931725" indent="-37474525">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8F93FB1-DD87-F541-8473-A719CCDD7FEB}" type="slidenum">
              <a:rPr lang="en-US" altLang="en-US" smtClean="0">
                <a:ea typeface="ＭＳ Ｐゴシック" panose="020B0600070205080204" pitchFamily="34" charset="-128"/>
              </a:rPr>
              <a:pPr/>
              <a:t>15</a:t>
            </a:fld>
            <a:endParaRPr lang="en-US" altLang="en-US" dirty="0">
              <a:ea typeface="ＭＳ Ｐゴシック" panose="020B0600070205080204" pitchFamily="34" charset="-128"/>
            </a:endParaRPr>
          </a:p>
        </p:txBody>
      </p:sp>
      <p:sp>
        <p:nvSpPr>
          <p:cNvPr id="35843" name="Rectangle 2">
            <a:extLst>
              <a:ext uri="{FF2B5EF4-FFF2-40B4-BE49-F238E27FC236}">
                <a16:creationId xmlns="" xmlns:a16="http://schemas.microsoft.com/office/drawing/2014/main" id="{99017487-89C5-2B47-9299-1988323624F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4" name="Rectangle 3">
            <a:extLst>
              <a:ext uri="{FF2B5EF4-FFF2-40B4-BE49-F238E27FC236}">
                <a16:creationId xmlns="" xmlns:a16="http://schemas.microsoft.com/office/drawing/2014/main" id="{A3EA8B91-5FDE-2D4F-8EA7-2B9A053D5AD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980029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a:extLst>
              <a:ext uri="{FF2B5EF4-FFF2-40B4-BE49-F238E27FC236}">
                <a16:creationId xmlns="" xmlns:a16="http://schemas.microsoft.com/office/drawing/2014/main" id="{E7E9F372-8823-5A4E-A498-F76B69E63DB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a:extLst>
              <a:ext uri="{FF2B5EF4-FFF2-40B4-BE49-F238E27FC236}">
                <a16:creationId xmlns="" xmlns:a16="http://schemas.microsoft.com/office/drawing/2014/main" id="{FC180748-05DC-5B46-A125-172E912FCEC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smtClean="0">
                <a:solidFill>
                  <a:schemeClr val="tx1"/>
                </a:solidFill>
                <a:effectLst/>
                <a:latin typeface="+mn-lt"/>
                <a:ea typeface="+mn-ea"/>
                <a:cs typeface="宋体" charset="0"/>
              </a:rPr>
              <a:t> </a:t>
            </a:r>
            <a:r>
              <a:rPr lang="en-US" altLang="zh-CN" sz="1200" kern="1200" smtClean="0">
                <a:solidFill>
                  <a:schemeClr val="tx1"/>
                </a:solidFill>
                <a:effectLst/>
                <a:latin typeface="+mn-lt"/>
                <a:ea typeface="+mn-ea"/>
                <a:cs typeface="宋体" charset="0"/>
              </a:rPr>
              <a:t>IPF is one of the most aggressive and frequent forms of idiopathic lung disease. Idiopathic means that the cause is unknown. For people more than 75 years old, IPF is estimated to occure in more than 200 cases per 1000,000. That is a large number of people, and a mean survival of only approximately 3 years. </a:t>
            </a:r>
            <a:r>
              <a:rPr lang="en-GB" altLang="zh-CN" sz="1200" kern="1200" smtClean="0">
                <a:solidFill>
                  <a:schemeClr val="tx1"/>
                </a:solidFill>
                <a:effectLst/>
                <a:latin typeface="+mn-lt"/>
                <a:ea typeface="+mn-ea"/>
                <a:cs typeface="宋体" charset="0"/>
              </a:rPr>
              <a:t>The rate of progression of IPF is quite variable </a:t>
            </a:r>
            <a:r>
              <a:rPr lang="en-US" altLang="zh-CN" sz="1200" kern="1200" smtClean="0">
                <a:solidFill>
                  <a:schemeClr val="tx1"/>
                </a:solidFill>
                <a:effectLst/>
                <a:latin typeface="+mn-lt"/>
                <a:ea typeface="+mn-ea"/>
                <a:cs typeface="宋体" charset="0"/>
              </a:rPr>
              <a:t>and unpredictable </a:t>
            </a:r>
            <a:r>
              <a:rPr lang="en-GB" altLang="zh-CN" sz="1200" kern="1200" smtClean="0">
                <a:solidFill>
                  <a:schemeClr val="tx1"/>
                </a:solidFill>
                <a:effectLst/>
                <a:latin typeface="+mn-lt"/>
                <a:ea typeface="+mn-ea"/>
                <a:cs typeface="宋体" charset="0"/>
              </a:rPr>
              <a:t>between patients.</a:t>
            </a:r>
            <a:r>
              <a:rPr lang="en-US" altLang="zh-CN" sz="1200" kern="1200" smtClean="0">
                <a:solidFill>
                  <a:schemeClr val="tx1"/>
                </a:solidFill>
                <a:effectLst/>
                <a:latin typeface="+mn-lt"/>
                <a:ea typeface="+mn-ea"/>
                <a:cs typeface="宋体" charset="0"/>
              </a:rPr>
              <a:t> However, there are currently no reliable biomarkers that can indicate the likely progression of IPF disease. </a:t>
            </a:r>
            <a:endParaRPr lang="zh-CN" altLang="en-US" dirty="0"/>
          </a:p>
        </p:txBody>
      </p:sp>
      <p:sp>
        <p:nvSpPr>
          <p:cNvPr id="7172" name="灯片编号占位符 3">
            <a:extLst>
              <a:ext uri="{FF2B5EF4-FFF2-40B4-BE49-F238E27FC236}">
                <a16:creationId xmlns="" xmlns:a16="http://schemas.microsoft.com/office/drawing/2014/main" id="{EC34B2BF-4B78-8B47-A10A-EAA60A5C6D5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E996358-E480-1A42-9C26-90A023FBA431}" type="slidenum">
              <a:rPr lang="zh-CN" altLang="en-US" smtClean="0"/>
              <a:pPr/>
              <a:t>2</a:t>
            </a:fld>
            <a:endParaRPr lang="zh-CN" altLang="en-US"/>
          </a:p>
        </p:txBody>
      </p:sp>
    </p:spTree>
    <p:extLst>
      <p:ext uri="{BB962C8B-B14F-4D97-AF65-F5344CB8AC3E}">
        <p14:creationId xmlns:p14="http://schemas.microsoft.com/office/powerpoint/2010/main" val="516164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 xmlns:a16="http://schemas.microsoft.com/office/drawing/2014/main" id="{967C71FE-E374-D144-BA94-ADD72A9B93C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 xmlns:a16="http://schemas.microsoft.com/office/drawing/2014/main" id="{C5AFC478-426A-844F-924B-E59D575709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kern="1200" smtClean="0">
                <a:solidFill>
                  <a:schemeClr val="tx1"/>
                </a:solidFill>
                <a:effectLst/>
                <a:latin typeface="+mn-lt"/>
                <a:ea typeface="+mn-ea"/>
                <a:cs typeface="宋体" charset="0"/>
              </a:rPr>
              <a:t>With the development of radiological imaging techniques, high-resolution computed tomography (HRCT) has played an essential role in evaluating lung disease. Based on the criteria set by members of ATS / ERS, the diagnosis of IPF usually associates with the presence of a usual interstitial pneumonia (UIP) pattern on HRCT. Honycomb, reticular and ground-glass are all typical CT patterns of fibrosis disease. In addition, in the past ten years, some researchers suggest that combined IPF and emphysema (CPFE) should be regarded as a distinct clinical entity other than emphysema or IPF alone. </a:t>
            </a:r>
            <a:endParaRPr lang="zh-CN" altLang="en-US" dirty="0"/>
          </a:p>
        </p:txBody>
      </p:sp>
      <p:sp>
        <p:nvSpPr>
          <p:cNvPr id="9220" name="灯片编号占位符 3">
            <a:extLst>
              <a:ext uri="{FF2B5EF4-FFF2-40B4-BE49-F238E27FC236}">
                <a16:creationId xmlns="" xmlns:a16="http://schemas.microsoft.com/office/drawing/2014/main" id="{63ADA1ED-9E10-504D-B0C5-7A28151DDFF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C2E6C3A-3681-1042-9A2F-8D3B5959708B}" type="slidenum">
              <a:rPr lang="zh-CN" altLang="en-US" smtClean="0"/>
              <a:pPr/>
              <a:t>3</a:t>
            </a:fld>
            <a:endParaRPr lang="zh-CN" altLang="en-US"/>
          </a:p>
        </p:txBody>
      </p:sp>
    </p:spTree>
    <p:extLst>
      <p:ext uri="{BB962C8B-B14F-4D97-AF65-F5344CB8AC3E}">
        <p14:creationId xmlns:p14="http://schemas.microsoft.com/office/powerpoint/2010/main" val="3123658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a:extLst>
              <a:ext uri="{FF2B5EF4-FFF2-40B4-BE49-F238E27FC236}">
                <a16:creationId xmlns="" xmlns:a16="http://schemas.microsoft.com/office/drawing/2014/main" id="{1CF9B56D-E251-444B-B6B8-5F7BDEB8254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a:extLst>
              <a:ext uri="{FF2B5EF4-FFF2-40B4-BE49-F238E27FC236}">
                <a16:creationId xmlns="" xmlns:a16="http://schemas.microsoft.com/office/drawing/2014/main" id="{CA8CFD4F-9132-294A-86E4-2CB07DD569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kern="1200" smtClean="0">
                <a:solidFill>
                  <a:schemeClr val="tx1"/>
                </a:solidFill>
                <a:effectLst/>
                <a:latin typeface="+mn-lt"/>
                <a:ea typeface="+mn-ea"/>
                <a:cs typeface="宋体" charset="0"/>
              </a:rPr>
              <a:t>In the past few years, there has been effort to provide quantitative analysis on CT scans of lung parenchymal abnormalities, and also some statistical analysis of clinical data from IPF patients, such as PFT data, airway resistance, tissue compliance and ventilation/perfusion ratio. But, usually, radiological imagegs are not sufficient enough itself</a:t>
            </a:r>
            <a:r>
              <a:rPr lang="en-US" altLang="zh-CN" sz="1200" kern="1200" baseline="0" smtClean="0">
                <a:solidFill>
                  <a:schemeClr val="tx1"/>
                </a:solidFill>
                <a:effectLst/>
                <a:latin typeface="+mn-lt"/>
                <a:ea typeface="+mn-ea"/>
                <a:cs typeface="宋体" charset="0"/>
              </a:rPr>
              <a:t> to explain the decline of lung function. There </a:t>
            </a:r>
            <a:r>
              <a:rPr lang="en-US" altLang="zh-CN" sz="1200" kern="1200" smtClean="0">
                <a:solidFill>
                  <a:schemeClr val="tx1"/>
                </a:solidFill>
                <a:effectLst/>
                <a:latin typeface="+mn-lt"/>
                <a:ea typeface="+mn-ea"/>
                <a:cs typeface="宋体" charset="0"/>
              </a:rPr>
              <a:t>are few researches involves in relating CT spatial distribution of abnormalities to the functional data. And there is no </a:t>
            </a:r>
            <a:r>
              <a:rPr lang="en-NZ" altLang="zh-CN" sz="1200" kern="1200" smtClean="0">
                <a:solidFill>
                  <a:schemeClr val="tx1"/>
                </a:solidFill>
                <a:effectLst/>
                <a:latin typeface="+mn-lt"/>
                <a:ea typeface="+mn-ea"/>
                <a:cs typeface="宋体" charset="0"/>
              </a:rPr>
              <a:t>established quantitative tools exist to assess the progression of IPF. So the aim of our study is to </a:t>
            </a:r>
            <a:r>
              <a:rPr lang="en-US" altLang="zh-CN" sz="1200" kern="1200" smtClean="0">
                <a:solidFill>
                  <a:schemeClr val="tx1"/>
                </a:solidFill>
                <a:effectLst/>
                <a:latin typeface="+mn-lt"/>
                <a:ea typeface="+mn-ea"/>
                <a:cs typeface="宋体" charset="0"/>
              </a:rPr>
              <a:t>use the quantitative</a:t>
            </a:r>
            <a:r>
              <a:rPr lang="en-US" altLang="zh-CN" sz="1200" kern="1200" baseline="0" smtClean="0">
                <a:solidFill>
                  <a:schemeClr val="tx1"/>
                </a:solidFill>
                <a:effectLst/>
                <a:latin typeface="+mn-lt"/>
                <a:ea typeface="+mn-ea"/>
                <a:cs typeface="宋体" charset="0"/>
              </a:rPr>
              <a:t> </a:t>
            </a:r>
            <a:r>
              <a:rPr lang="en-US" altLang="zh-CN" sz="1200" kern="1200" smtClean="0">
                <a:solidFill>
                  <a:schemeClr val="tx1"/>
                </a:solidFill>
                <a:effectLst/>
                <a:latin typeface="+mn-lt"/>
                <a:ea typeface="+mn-ea"/>
                <a:cs typeface="宋体" charset="0"/>
              </a:rPr>
              <a:t>disease </a:t>
            </a:r>
            <a:r>
              <a:rPr lang="en-US" altLang="zh-CN" sz="1200" kern="1200" baseline="0" smtClean="0">
                <a:solidFill>
                  <a:schemeClr val="tx1"/>
                </a:solidFill>
                <a:effectLst/>
                <a:latin typeface="+mn-lt"/>
                <a:ea typeface="+mn-ea"/>
                <a:cs typeface="宋体" charset="0"/>
              </a:rPr>
              <a:t>information extracted from volumetric CT, combining with PFT data, to parameterize our computational models of lung function, use the functional simulation results to help with IPF clinical diagnosis, treatment and the prediction of IPF progression.</a:t>
            </a:r>
            <a:endParaRPr lang="en-US" altLang="zh-CN" sz="1200" kern="1200" smtClean="0">
              <a:solidFill>
                <a:schemeClr val="tx1"/>
              </a:solidFill>
              <a:effectLst/>
              <a:latin typeface="+mn-lt"/>
              <a:ea typeface="+mn-ea"/>
              <a:cs typeface="宋体" charset="0"/>
            </a:endParaRPr>
          </a:p>
        </p:txBody>
      </p:sp>
      <p:sp>
        <p:nvSpPr>
          <p:cNvPr id="11268" name="灯片编号占位符 3">
            <a:extLst>
              <a:ext uri="{FF2B5EF4-FFF2-40B4-BE49-F238E27FC236}">
                <a16:creationId xmlns="" xmlns:a16="http://schemas.microsoft.com/office/drawing/2014/main" id="{D31C5A08-D9FD-494F-8ECB-14A10175C7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1A5E0BF-4835-2042-B6A8-E333B8D02491}" type="slidenum">
              <a:rPr lang="zh-CN" altLang="en-US" smtClean="0"/>
              <a:pPr/>
              <a:t>4</a:t>
            </a:fld>
            <a:endParaRPr lang="zh-CN" altLang="en-US"/>
          </a:p>
        </p:txBody>
      </p:sp>
    </p:spTree>
    <p:extLst>
      <p:ext uri="{BB962C8B-B14F-4D97-AF65-F5344CB8AC3E}">
        <p14:creationId xmlns:p14="http://schemas.microsoft.com/office/powerpoint/2010/main" val="3245945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a:extLst>
              <a:ext uri="{FF2B5EF4-FFF2-40B4-BE49-F238E27FC236}">
                <a16:creationId xmlns="" xmlns:a16="http://schemas.microsoft.com/office/drawing/2014/main" id="{CCA65AB5-5B28-DC4A-9610-66FF2F27A0A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a:extLst>
              <a:ext uri="{FF2B5EF4-FFF2-40B4-BE49-F238E27FC236}">
                <a16:creationId xmlns="" xmlns:a16="http://schemas.microsoft.com/office/drawing/2014/main" id="{C40F3C10-85F1-3844-AE0A-95000594C7E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kern="1200" smtClean="0">
                <a:solidFill>
                  <a:schemeClr val="tx1"/>
                </a:solidFill>
                <a:effectLst/>
                <a:latin typeface="+mn-lt"/>
                <a:ea typeface="+mn-ea"/>
                <a:cs typeface="宋体" charset="0"/>
              </a:rPr>
              <a:t>The clinical CT data used in this study was acquired from 8 patients diagnosed with IPF at Auckland City Hospital. The slice thickness of these clinical CT images are from 1.25 to 3.00mm. Among these data, 5 patients have one time point, 1 patient has 2 time point data, 2 patients have time point data. The time interval between different time point is between 5 to 20 monts.</a:t>
            </a:r>
            <a:endParaRPr lang="zh-CN" altLang="en-US" dirty="0"/>
          </a:p>
        </p:txBody>
      </p:sp>
      <p:sp>
        <p:nvSpPr>
          <p:cNvPr id="13316" name="灯片编号占位符 3">
            <a:extLst>
              <a:ext uri="{FF2B5EF4-FFF2-40B4-BE49-F238E27FC236}">
                <a16:creationId xmlns="" xmlns:a16="http://schemas.microsoft.com/office/drawing/2014/main" id="{5110ACCB-81E0-4D49-88ED-2BC76F21D41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233C60B-CEE2-A342-A701-00C09990D8AA}" type="slidenum">
              <a:rPr lang="zh-CN" altLang="en-US" smtClean="0"/>
              <a:pPr/>
              <a:t>5</a:t>
            </a:fld>
            <a:endParaRPr lang="zh-CN" altLang="en-US"/>
          </a:p>
        </p:txBody>
      </p:sp>
    </p:spTree>
    <p:extLst>
      <p:ext uri="{BB962C8B-B14F-4D97-AF65-F5344CB8AC3E}">
        <p14:creationId xmlns:p14="http://schemas.microsoft.com/office/powerpoint/2010/main" val="1012451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 xmlns:a16="http://schemas.microsoft.com/office/drawing/2014/main" id="{908B11A4-35B4-1E42-99B7-8B85BF6CB83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备注占位符 2">
            <a:extLst>
              <a:ext uri="{FF2B5EF4-FFF2-40B4-BE49-F238E27FC236}">
                <a16:creationId xmlns="" xmlns:a16="http://schemas.microsoft.com/office/drawing/2014/main" id="{3D503A83-EE6C-EA4C-B0CF-5798D33946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kern="1200" smtClean="0">
                <a:solidFill>
                  <a:schemeClr val="tx1"/>
                </a:solidFill>
                <a:effectLst/>
                <a:latin typeface="+mn-lt"/>
                <a:ea typeface="+mn-ea"/>
                <a:cs typeface="宋体" charset="0"/>
              </a:rPr>
              <a:t>Tissue regions were classified using CALIPER (Computer-Aided Lung Informatics for Pathology Evaluation and Ratings) software, developed at the Mayo Clinic. This software is able to classify every lung parenchymal voxel into several kinds of CT patterns, including normal (N), reticular (R), honeycomb (HC), ground-glass (GG), mild low attenuation areas (LAA), moderate LAA and severe LAA. In addition, emphysema areas were extracted through detecting the voxels whose Hounsfield Unit is under -950.</a:t>
            </a:r>
            <a:endParaRPr lang="zh-CN" altLang="en-US"/>
          </a:p>
        </p:txBody>
      </p:sp>
      <p:sp>
        <p:nvSpPr>
          <p:cNvPr id="15364" name="灯片编号占位符 3">
            <a:extLst>
              <a:ext uri="{FF2B5EF4-FFF2-40B4-BE49-F238E27FC236}">
                <a16:creationId xmlns="" xmlns:a16="http://schemas.microsoft.com/office/drawing/2014/main" id="{5A30FDA3-A555-4E42-85F5-65DE04A02C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F1CA00D-EE56-8B46-9A9A-20A3FCBD7030}" type="slidenum">
              <a:rPr lang="zh-CN" altLang="en-US" smtClean="0"/>
              <a:pPr/>
              <a:t>6</a:t>
            </a:fld>
            <a:endParaRPr lang="zh-CN" altLang="en-US"/>
          </a:p>
        </p:txBody>
      </p:sp>
    </p:spTree>
    <p:extLst>
      <p:ext uri="{BB962C8B-B14F-4D97-AF65-F5344CB8AC3E}">
        <p14:creationId xmlns:p14="http://schemas.microsoft.com/office/powerpoint/2010/main" val="3688370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 xmlns:a16="http://schemas.microsoft.com/office/drawing/2014/main" id="{1CCF549F-158E-CA40-B292-541BDCE58B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 xmlns:a16="http://schemas.microsoft.com/office/drawing/2014/main" id="{14095D15-5A75-0945-9E88-48E1E52173C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kern="1200" smtClean="0">
                <a:solidFill>
                  <a:schemeClr val="tx1"/>
                </a:solidFill>
                <a:effectLst/>
                <a:latin typeface="+mn-lt"/>
                <a:ea typeface="+mn-ea"/>
                <a:cs typeface="宋体" charset="0"/>
              </a:rPr>
              <a:t>Lung surface data was extracted from the classified data and fissure surfaces were defined manually using the open-source visualization software CMGUI by an expert user. A bi-cubic Hermite finite element surface mesh was fitted to the shape of the lung and its fissures. Since there is lung shape variation between different subjects and often between clinical images obtained at different times. Classified volumetric lung data was then mapped to a statistical shape model (SSM) of the ‘normal’ older human lung. The statistical shape model was constructed based on principle component analysis derived from a set of training meshes. The gaps on the mapped data was filled using KNN searching to make it easier for the further quantitative analysis.</a:t>
            </a:r>
            <a:endParaRPr lang="zh-CN" altLang="en-US" dirty="0"/>
          </a:p>
        </p:txBody>
      </p:sp>
      <p:sp>
        <p:nvSpPr>
          <p:cNvPr id="17412" name="灯片编号占位符 3">
            <a:extLst>
              <a:ext uri="{FF2B5EF4-FFF2-40B4-BE49-F238E27FC236}">
                <a16:creationId xmlns="" xmlns:a16="http://schemas.microsoft.com/office/drawing/2014/main" id="{A8A8AD5E-1265-C14B-9199-C42BFE3599C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A665B58-4D3A-E040-A3A2-1FAA4DDAF40A}" type="slidenum">
              <a:rPr lang="zh-CN" altLang="en-US" smtClean="0"/>
              <a:pPr/>
              <a:t>7</a:t>
            </a:fld>
            <a:endParaRPr lang="zh-CN" altLang="en-US"/>
          </a:p>
        </p:txBody>
      </p:sp>
    </p:spTree>
    <p:extLst>
      <p:ext uri="{BB962C8B-B14F-4D97-AF65-F5344CB8AC3E}">
        <p14:creationId xmlns:p14="http://schemas.microsoft.com/office/powerpoint/2010/main" val="3382627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 xmlns:a16="http://schemas.microsoft.com/office/drawing/2014/main" id="{4447F90B-1DF6-D441-A742-48013FD7D16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a:extLst>
              <a:ext uri="{FF2B5EF4-FFF2-40B4-BE49-F238E27FC236}">
                <a16:creationId xmlns="" xmlns:a16="http://schemas.microsoft.com/office/drawing/2014/main" id="{F7F830BC-561B-C74A-B9E5-BFA8A93CCC8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kern="1200" smtClean="0">
                <a:solidFill>
                  <a:schemeClr val="tx1"/>
                </a:solidFill>
                <a:effectLst/>
                <a:latin typeface="+mn-lt"/>
                <a:ea typeface="+mn-ea"/>
                <a:cs typeface="宋体" charset="0"/>
              </a:rPr>
              <a:t>Using the classified</a:t>
            </a:r>
            <a:r>
              <a:rPr lang="en-US" altLang="zh-CN" sz="1200" kern="1200" baseline="0" smtClean="0">
                <a:solidFill>
                  <a:schemeClr val="tx1"/>
                </a:solidFill>
                <a:effectLst/>
                <a:latin typeface="+mn-lt"/>
                <a:ea typeface="+mn-ea"/>
                <a:cs typeface="宋体" charset="0"/>
              </a:rPr>
              <a:t> data, we can have a quanlification of different tissue density. </a:t>
            </a:r>
            <a:r>
              <a:rPr lang="en-US" altLang="zh-CN" sz="1200" kern="1200" smtClean="0">
                <a:solidFill>
                  <a:schemeClr val="tx1"/>
                </a:solidFill>
                <a:effectLst/>
                <a:latin typeface="+mn-lt"/>
                <a:ea typeface="+mn-ea"/>
                <a:cs typeface="宋体" charset="0"/>
              </a:rPr>
              <a:t>The average tissue density of each classified CT pattern was calculated. From the result, we can see </a:t>
            </a:r>
            <a:r>
              <a:rPr lang="en-NZ" altLang="zh-CN" sz="1200" kern="1200" smtClean="0">
                <a:solidFill>
                  <a:schemeClr val="tx1"/>
                </a:solidFill>
                <a:effectLst/>
                <a:latin typeface="+mn-lt"/>
                <a:ea typeface="+mn-ea"/>
                <a:cs typeface="宋体" charset="0"/>
              </a:rPr>
              <a:t>fibrosis has a consistently higher tissue density (0.34/0.41 for reticular/ground-glass) over time compared to normal tissue (0.2752). In contrast, emphysema has lower density (0.0784). These result could help us quantify tissue density of the</a:t>
            </a:r>
            <a:r>
              <a:rPr lang="en-NZ" altLang="zh-CN" sz="1200" kern="1200" baseline="0" smtClean="0">
                <a:solidFill>
                  <a:schemeClr val="tx1"/>
                </a:solidFill>
                <a:effectLst/>
                <a:latin typeface="+mn-lt"/>
                <a:ea typeface="+mn-ea"/>
                <a:cs typeface="宋体" charset="0"/>
              </a:rPr>
              <a:t> mechanical model.</a:t>
            </a:r>
            <a:endParaRPr lang="zh-CN" altLang="en-US"/>
          </a:p>
        </p:txBody>
      </p:sp>
      <p:sp>
        <p:nvSpPr>
          <p:cNvPr id="19460" name="灯片编号占位符 3">
            <a:extLst>
              <a:ext uri="{FF2B5EF4-FFF2-40B4-BE49-F238E27FC236}">
                <a16:creationId xmlns="" xmlns:a16="http://schemas.microsoft.com/office/drawing/2014/main" id="{62CD5421-030E-1B43-809F-CC58FF38C54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413A53B-628A-DB42-A122-EEEA5428B06E}" type="slidenum">
              <a:rPr lang="zh-CN" altLang="en-US" smtClean="0"/>
              <a:pPr/>
              <a:t>8</a:t>
            </a:fld>
            <a:endParaRPr lang="zh-CN" altLang="en-US"/>
          </a:p>
        </p:txBody>
      </p:sp>
    </p:spTree>
    <p:extLst>
      <p:ext uri="{BB962C8B-B14F-4D97-AF65-F5344CB8AC3E}">
        <p14:creationId xmlns:p14="http://schemas.microsoft.com/office/powerpoint/2010/main" val="2341518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 xmlns:a16="http://schemas.microsoft.com/office/drawing/2014/main" id="{DBC06E12-6963-0843-B1FC-A8E7AD50CA8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a:extLst>
              <a:ext uri="{FF2B5EF4-FFF2-40B4-BE49-F238E27FC236}">
                <a16:creationId xmlns="" xmlns:a16="http://schemas.microsoft.com/office/drawing/2014/main" id="{6B3B49EB-0CD5-3A42-B71A-3C413A7D6D0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z="1200" kern="1200" smtClean="0">
                <a:solidFill>
                  <a:schemeClr val="tx1"/>
                </a:solidFill>
                <a:effectLst/>
                <a:latin typeface="+mn-lt"/>
                <a:ea typeface="+mn-ea"/>
                <a:cs typeface="宋体" charset="0"/>
              </a:rPr>
              <a:t> </a:t>
            </a:r>
            <a:r>
              <a:rPr lang="en-US" altLang="zh-CN" sz="1200" kern="1200" smtClean="0">
                <a:solidFill>
                  <a:schemeClr val="tx1"/>
                </a:solidFill>
                <a:effectLst/>
                <a:latin typeface="+mn-lt"/>
                <a:ea typeface="+mn-ea"/>
                <a:cs typeface="宋体" charset="0"/>
              </a:rPr>
              <a:t>In order to analyze the spatial distribution of abnormalities, the volume percent of each kind of disease pattern was averaged withinin 5% lung height in the direction from base to apex.  Also, the volume percent of each disease pattern for each lobe was calculated to provide a lobar distribution of disease. We can see from the result that </a:t>
            </a:r>
            <a:r>
              <a:rPr lang="en-NZ" altLang="zh-CN" sz="1200" kern="1200" smtClean="0">
                <a:solidFill>
                  <a:schemeClr val="tx1"/>
                </a:solidFill>
                <a:effectLst/>
                <a:latin typeface="+mn-lt"/>
                <a:ea typeface="+mn-ea"/>
                <a:cs typeface="宋体" charset="0"/>
              </a:rPr>
              <a:t>fibrosis mostly located in lower lobes (72%, 58%, 65% for honeycomb, reticular, ground-glass). In contrast, Emphysema mostly located in upper lobes (73%). The spatial</a:t>
            </a:r>
            <a:r>
              <a:rPr lang="en-NZ" altLang="zh-CN" sz="1200" kern="1200" baseline="0" smtClean="0">
                <a:solidFill>
                  <a:schemeClr val="tx1"/>
                </a:solidFill>
                <a:effectLst/>
                <a:latin typeface="+mn-lt"/>
                <a:ea typeface="+mn-ea"/>
                <a:cs typeface="宋体" charset="0"/>
              </a:rPr>
              <a:t> distribution of disease is an important index when we label the disease region in our functional model.</a:t>
            </a:r>
            <a:endParaRPr lang="zh-CN" altLang="en-US" dirty="0"/>
          </a:p>
        </p:txBody>
      </p:sp>
      <p:sp>
        <p:nvSpPr>
          <p:cNvPr id="21508" name="灯片编号占位符 3">
            <a:extLst>
              <a:ext uri="{FF2B5EF4-FFF2-40B4-BE49-F238E27FC236}">
                <a16:creationId xmlns="" xmlns:a16="http://schemas.microsoft.com/office/drawing/2014/main" id="{7EFBFC7A-929F-0E43-8557-674646096FD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B565C35-B01F-DF4C-A65D-2A998DD56699}" type="slidenum">
              <a:rPr lang="zh-CN" altLang="en-US" smtClean="0"/>
              <a:pPr/>
              <a:t>9</a:t>
            </a:fld>
            <a:endParaRPr lang="zh-CN" altLang="en-US"/>
          </a:p>
        </p:txBody>
      </p:sp>
    </p:spTree>
    <p:extLst>
      <p:ext uri="{BB962C8B-B14F-4D97-AF65-F5344CB8AC3E}">
        <p14:creationId xmlns:p14="http://schemas.microsoft.com/office/powerpoint/2010/main" val="3149712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070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015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pic>
        <p:nvPicPr>
          <p:cNvPr id="4" name="Picture 6">
            <a:extLst>
              <a:ext uri="{FF2B5EF4-FFF2-40B4-BE49-F238E27FC236}">
                <a16:creationId xmlns="" xmlns:a16="http://schemas.microsoft.com/office/drawing/2014/main" id="{745522A4-6EF5-9546-BFDC-17F037B9BA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 xmlns:a16="http://schemas.microsoft.com/office/drawing/2014/main" id="{4AB63BB6-5AC4-C645-88FD-94F90AD224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11863" y="5138738"/>
            <a:ext cx="295275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685800" y="1587500"/>
            <a:ext cx="7772400" cy="952500"/>
          </a:xfrm>
          <a:prstGeom prst="rect">
            <a:avLst/>
          </a:prstGeom>
        </p:spPr>
        <p:txBody>
          <a:bodyPr/>
          <a:lstStyle>
            <a:lvl1pPr>
              <a:defRPr>
                <a:solidFill>
                  <a:schemeClr val="bg1"/>
                </a:solidFill>
              </a:defRPr>
            </a:lvl1pPr>
          </a:lstStyle>
          <a:p>
            <a:r>
              <a:rPr lang="zh-CN" altLang="en-US"/>
              <a:t>单击此处编辑母版标题样式</a:t>
            </a:r>
            <a:endParaRPr lang="en-US"/>
          </a:p>
        </p:txBody>
      </p:sp>
      <p:sp>
        <p:nvSpPr>
          <p:cNvPr id="3075" name="Rectangle 3"/>
          <p:cNvSpPr>
            <a:spLocks noGrp="1" noChangeArrowheads="1"/>
          </p:cNvSpPr>
          <p:nvPr>
            <p:ph type="subTitle" idx="1"/>
          </p:nvPr>
        </p:nvSpPr>
        <p:spPr>
          <a:xfrm>
            <a:off x="685800" y="2857500"/>
            <a:ext cx="6400800" cy="1460500"/>
          </a:xfrm>
          <a:prstGeom prst="rect">
            <a:avLst/>
          </a:prstGeom>
        </p:spPr>
        <p:txBody>
          <a:bodyPr/>
          <a:lstStyle>
            <a:lvl1pPr marL="0" indent="0">
              <a:buFontTx/>
              <a:buNone/>
              <a:defRPr>
                <a:solidFill>
                  <a:schemeClr val="bg1"/>
                </a:solidFill>
              </a:defRPr>
            </a:lvl1pPr>
          </a:lstStyle>
          <a:p>
            <a:r>
              <a:rPr lang="zh-CN" altLang="en-US"/>
              <a:t>单击此处编辑母版副标题样式</a:t>
            </a:r>
            <a:endParaRPr lang="en-US"/>
          </a:p>
        </p:txBody>
      </p:sp>
      <p:sp>
        <p:nvSpPr>
          <p:cNvPr id="6" name="Rectangle 8">
            <a:extLst>
              <a:ext uri="{FF2B5EF4-FFF2-40B4-BE49-F238E27FC236}">
                <a16:creationId xmlns="" xmlns:a16="http://schemas.microsoft.com/office/drawing/2014/main" id="{D7EE8C2C-27A2-084C-8842-A5AA72CC7BD8}"/>
              </a:ext>
            </a:extLst>
          </p:cNvPr>
          <p:cNvSpPr>
            <a:spLocks noGrp="1" noChangeArrowheads="1"/>
          </p:cNvSpPr>
          <p:nvPr>
            <p:ph type="dt" sz="half" idx="10"/>
          </p:nvPr>
        </p:nvSpPr>
        <p:spPr>
          <a:xfrm>
            <a:off x="685800" y="5270500"/>
            <a:ext cx="1905000" cy="381000"/>
          </a:xfrm>
          <a:prstGeom prst="rect">
            <a:avLst/>
          </a:prstGeom>
        </p:spPr>
        <p:txBody>
          <a:bodyPr/>
          <a:lstStyle>
            <a:lvl1pPr>
              <a:defRPr>
                <a:solidFill>
                  <a:schemeClr val="bg1"/>
                </a:solidFill>
              </a:defRPr>
            </a:lvl1pPr>
          </a:lstStyle>
          <a:p>
            <a:pPr>
              <a:defRPr/>
            </a:pPr>
            <a:endParaRPr lang="en-GB" dirty="0"/>
          </a:p>
        </p:txBody>
      </p:sp>
    </p:spTree>
    <p:extLst>
      <p:ext uri="{BB962C8B-B14F-4D97-AF65-F5344CB8AC3E}">
        <p14:creationId xmlns:p14="http://schemas.microsoft.com/office/powerpoint/2010/main" val="38889669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0">
            <a:extLst>
              <a:ext uri="{FF2B5EF4-FFF2-40B4-BE49-F238E27FC236}">
                <a16:creationId xmlns="" xmlns:a16="http://schemas.microsoft.com/office/drawing/2014/main" id="{3FD4B779-9C79-DB4A-9D45-3501F8DC2B8C}"/>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9050" y="-3175"/>
            <a:ext cx="54895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5">
            <a:extLst>
              <a:ext uri="{FF2B5EF4-FFF2-40B4-BE49-F238E27FC236}">
                <a16:creationId xmlns="" xmlns:a16="http://schemas.microsoft.com/office/drawing/2014/main" id="{6623E8A5-2922-274E-8454-B5BB9E5A0FF3}"/>
              </a:ext>
            </a:extLst>
          </p:cNvPr>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364163" y="-4763"/>
            <a:ext cx="3751262"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Lst>
  <p:txStyles>
    <p:titleStyle>
      <a:lvl1pPr algn="ctr" rtl="0" eaLnBrk="0" fontAlgn="base" hangingPunct="0">
        <a:spcBef>
          <a:spcPct val="0"/>
        </a:spcBef>
        <a:spcAft>
          <a:spcPct val="0"/>
        </a:spcAft>
        <a:defRPr sz="4400" kern="1200">
          <a:solidFill>
            <a:schemeClr val="tx1"/>
          </a:solidFill>
          <a:latin typeface="+mj-lt"/>
          <a:ea typeface="+mj-ea"/>
          <a:cs typeface="宋体" charset="0"/>
        </a:defRPr>
      </a:lvl1pPr>
      <a:lvl2pPr algn="ctr" rtl="0" eaLnBrk="0" fontAlgn="base" hangingPunct="0">
        <a:spcBef>
          <a:spcPct val="0"/>
        </a:spcBef>
        <a:spcAft>
          <a:spcPct val="0"/>
        </a:spcAft>
        <a:defRPr sz="4400">
          <a:solidFill>
            <a:schemeClr val="tx1"/>
          </a:solidFill>
          <a:latin typeface="Calibri" pitchFamily="34" charset="0"/>
          <a:ea typeface="宋体" charset="-122"/>
          <a:cs typeface="宋体" charset="0"/>
        </a:defRPr>
      </a:lvl2pPr>
      <a:lvl3pPr algn="ctr" rtl="0" eaLnBrk="0" fontAlgn="base" hangingPunct="0">
        <a:spcBef>
          <a:spcPct val="0"/>
        </a:spcBef>
        <a:spcAft>
          <a:spcPct val="0"/>
        </a:spcAft>
        <a:defRPr sz="4400">
          <a:solidFill>
            <a:schemeClr val="tx1"/>
          </a:solidFill>
          <a:latin typeface="Calibri" pitchFamily="34" charset="0"/>
          <a:ea typeface="宋体" charset="-122"/>
          <a:cs typeface="宋体" charset="0"/>
        </a:defRPr>
      </a:lvl3pPr>
      <a:lvl4pPr algn="ctr" rtl="0" eaLnBrk="0" fontAlgn="base" hangingPunct="0">
        <a:spcBef>
          <a:spcPct val="0"/>
        </a:spcBef>
        <a:spcAft>
          <a:spcPct val="0"/>
        </a:spcAft>
        <a:defRPr sz="4400">
          <a:solidFill>
            <a:schemeClr val="tx1"/>
          </a:solidFill>
          <a:latin typeface="Calibri" pitchFamily="34" charset="0"/>
          <a:ea typeface="宋体" charset="-122"/>
          <a:cs typeface="宋体" charset="0"/>
        </a:defRPr>
      </a:lvl4pPr>
      <a:lvl5pPr algn="ctr" rtl="0" eaLnBrk="0" fontAlgn="base" hangingPunct="0">
        <a:spcBef>
          <a:spcPct val="0"/>
        </a:spcBef>
        <a:spcAft>
          <a:spcPct val="0"/>
        </a:spcAft>
        <a:defRPr sz="4400">
          <a:solidFill>
            <a:schemeClr val="tx1"/>
          </a:solidFill>
          <a:latin typeface="Calibri" pitchFamily="34" charset="0"/>
          <a:ea typeface="宋体" charset="-122"/>
          <a:cs typeface="宋体" charset="0"/>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宋体"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宋体"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宋体"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宋体"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宋体"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 xmlns:a16="http://schemas.microsoft.com/office/drawing/2014/main" id="{C76F2E11-4930-7845-8249-4594723F80FB}"/>
              </a:ext>
            </a:extLst>
          </p:cNvPr>
          <p:cNvSpPr>
            <a:spLocks noGrp="1" noChangeArrowheads="1"/>
          </p:cNvSpPr>
          <p:nvPr>
            <p:ph type="ctrTitle"/>
          </p:nvPr>
        </p:nvSpPr>
        <p:spPr bwMode="auto">
          <a:xfrm>
            <a:off x="611188" y="1344613"/>
            <a:ext cx="8062912" cy="952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NZ" altLang="zh-CN" sz="3200" b="1" dirty="0"/>
              <a:t>High resolution CT-based characterization analysis of idiopathic pulmonary fibrosis</a:t>
            </a:r>
            <a:endParaRPr lang="en-GB" altLang="en-US" sz="3200" b="1" dirty="0">
              <a:ea typeface="宋体" panose="02010600030101010101" pitchFamily="2" charset="-122"/>
            </a:endParaRPr>
          </a:p>
        </p:txBody>
      </p:sp>
      <p:sp>
        <p:nvSpPr>
          <p:cNvPr id="14338" name="Rectangle 3">
            <a:extLst>
              <a:ext uri="{FF2B5EF4-FFF2-40B4-BE49-F238E27FC236}">
                <a16:creationId xmlns="" xmlns:a16="http://schemas.microsoft.com/office/drawing/2014/main" id="{178E2103-5437-A24E-B729-FD4DCC1D471D}"/>
              </a:ext>
            </a:extLst>
          </p:cNvPr>
          <p:cNvSpPr>
            <a:spLocks noGrp="1" noChangeArrowheads="1"/>
          </p:cNvSpPr>
          <p:nvPr>
            <p:ph type="subTitle" idx="1"/>
          </p:nvPr>
        </p:nvSpPr>
        <p:spPr>
          <a:xfrm>
            <a:off x="2051720" y="2857500"/>
            <a:ext cx="6400800" cy="1460500"/>
          </a:xfrm>
        </p:spPr>
        <p:txBody>
          <a:bodyPr/>
          <a:lstStyle/>
          <a:p>
            <a:pPr>
              <a:defRPr/>
            </a:pPr>
            <a:r>
              <a:rPr lang="en-GB" altLang="en-US" sz="2000"/>
              <a:t>Yuwen </a:t>
            </a:r>
            <a:r>
              <a:rPr lang="en-GB" altLang="en-US" sz="2000" smtClean="0"/>
              <a:t>Zhang,  </a:t>
            </a:r>
            <a:r>
              <a:rPr lang="en-NZ" altLang="zh-CN" sz="2000" smtClean="0"/>
              <a:t>Merryn Tawhai, Alys Clark, Haribalan Kumar</a:t>
            </a:r>
          </a:p>
          <a:p>
            <a:pPr>
              <a:defRPr/>
            </a:pPr>
            <a:r>
              <a:rPr lang="en-US" altLang="zh-CN" sz="2000"/>
              <a:t>David  Milne, Margaret  Wilsher, Brian Bartholmai</a:t>
            </a:r>
            <a:endParaRPr lang="en-US" altLang="zh-CN" sz="2000" dirty="0"/>
          </a:p>
          <a:p>
            <a:pPr>
              <a:defRPr/>
            </a:pPr>
            <a:endParaRPr lang="en-GB" altLang="en-US" sz="20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83CC45A5-31A4-FA45-8D50-F0888EE049C7}"/>
              </a:ext>
            </a:extLst>
          </p:cNvPr>
          <p:cNvSpPr/>
          <p:nvPr/>
        </p:nvSpPr>
        <p:spPr>
          <a:xfrm>
            <a:off x="276491" y="215646"/>
            <a:ext cx="4194995" cy="461665"/>
          </a:xfrm>
          <a:prstGeom prst="rect">
            <a:avLst/>
          </a:prstGeom>
        </p:spPr>
        <p:txBody>
          <a:bodyPr wrap="none">
            <a:spAutoFit/>
          </a:bodyPr>
          <a:lstStyle/>
          <a:p>
            <a:pPr eaLnBrk="1" fontAlgn="auto" hangingPunct="1">
              <a:spcAft>
                <a:spcPts val="0"/>
              </a:spcAft>
              <a:defRPr/>
            </a:pPr>
            <a:r>
              <a:rPr lang="en-US" altLang="zh-CN" sz="24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SSM based shape analysis</a:t>
            </a:r>
          </a:p>
        </p:txBody>
      </p:sp>
      <p:sp>
        <p:nvSpPr>
          <p:cNvPr id="24580" name="矩形 3">
            <a:extLst>
              <a:ext uri="{FF2B5EF4-FFF2-40B4-BE49-F238E27FC236}">
                <a16:creationId xmlns="" xmlns:a16="http://schemas.microsoft.com/office/drawing/2014/main" id="{D2954289-4777-9C4C-B6A4-E3BC6A07A110}"/>
              </a:ext>
            </a:extLst>
          </p:cNvPr>
          <p:cNvSpPr>
            <a:spLocks noChangeArrowheads="1"/>
          </p:cNvSpPr>
          <p:nvPr/>
        </p:nvSpPr>
        <p:spPr bwMode="auto">
          <a:xfrm>
            <a:off x="2290448" y="811174"/>
            <a:ext cx="2035085" cy="521632"/>
          </a:xfrm>
          <a:prstGeom prst="rect">
            <a:avLst/>
          </a:prstGeom>
          <a:solidFill>
            <a:schemeClr val="bg1">
              <a:alpha val="87842"/>
            </a:schemeClr>
          </a:solidFill>
          <a:ln w="19050">
            <a:solidFill>
              <a:schemeClr val="tx1"/>
            </a:solidFill>
            <a:miter lim="800000"/>
            <a:headEnd/>
            <a:tailEnd/>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dirty="0">
                <a:latin typeface="Calibri" panose="020F0502020204030204" pitchFamily="34" charset="0"/>
              </a:rPr>
              <a:t>Principle component  shape feature analysis</a:t>
            </a:r>
            <a:endParaRPr lang="zh-CN" altLang="en-US" sz="1400">
              <a:latin typeface="Calibri" panose="020F0502020204030204" pitchFamily="34" charset="0"/>
            </a:endParaRPr>
          </a:p>
        </p:txBody>
      </p:sp>
      <p:sp>
        <p:nvSpPr>
          <p:cNvPr id="24581" name="矩形 4">
            <a:extLst>
              <a:ext uri="{FF2B5EF4-FFF2-40B4-BE49-F238E27FC236}">
                <a16:creationId xmlns="" xmlns:a16="http://schemas.microsoft.com/office/drawing/2014/main" id="{72FDAC6F-B509-8B48-8B86-E3359653915B}"/>
              </a:ext>
            </a:extLst>
          </p:cNvPr>
          <p:cNvSpPr>
            <a:spLocks noChangeArrowheads="1"/>
          </p:cNvSpPr>
          <p:nvPr/>
        </p:nvSpPr>
        <p:spPr bwMode="auto">
          <a:xfrm>
            <a:off x="4994566" y="804211"/>
            <a:ext cx="1851248" cy="523219"/>
          </a:xfrm>
          <a:prstGeom prst="rect">
            <a:avLst/>
          </a:prstGeom>
          <a:solidFill>
            <a:schemeClr val="bg1">
              <a:alpha val="87842"/>
            </a:schemeClr>
          </a:solidFill>
          <a:ln w="19050">
            <a:solidFill>
              <a:schemeClr val="tx1"/>
            </a:solidFill>
            <a:miter lim="800000"/>
            <a:headEnd/>
            <a:tailEnd/>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dirty="0">
                <a:latin typeface="Calibri" panose="020F0502020204030204" pitchFamily="34" charset="0"/>
              </a:rPr>
              <a:t>Statistical shape model construction</a:t>
            </a:r>
            <a:endParaRPr lang="zh-CN" altLang="en-US" sz="1400">
              <a:latin typeface="Calibri" panose="020F0502020204030204" pitchFamily="34" charset="0"/>
            </a:endParaRPr>
          </a:p>
        </p:txBody>
      </p:sp>
      <p:cxnSp>
        <p:nvCxnSpPr>
          <p:cNvPr id="24582" name="直接箭头连接符 5">
            <a:extLst>
              <a:ext uri="{FF2B5EF4-FFF2-40B4-BE49-F238E27FC236}">
                <a16:creationId xmlns="" xmlns:a16="http://schemas.microsoft.com/office/drawing/2014/main" id="{D2AAB429-4FC1-1949-AA5F-6A5E9650AB6F}"/>
              </a:ext>
            </a:extLst>
          </p:cNvPr>
          <p:cNvCxnSpPr>
            <a:cxnSpLocks noChangeShapeType="1"/>
            <a:stCxn id="24579" idx="3"/>
            <a:endCxn id="24580" idx="1"/>
          </p:cNvCxnSpPr>
          <p:nvPr/>
        </p:nvCxnSpPr>
        <p:spPr bwMode="auto">
          <a:xfrm flipV="1">
            <a:off x="1621415" y="1071990"/>
            <a:ext cx="669033" cy="4349"/>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4583" name="直接箭头连接符 6">
            <a:extLst>
              <a:ext uri="{FF2B5EF4-FFF2-40B4-BE49-F238E27FC236}">
                <a16:creationId xmlns="" xmlns:a16="http://schemas.microsoft.com/office/drawing/2014/main" id="{FC75B729-762E-B84A-81CB-F7626706D312}"/>
              </a:ext>
            </a:extLst>
          </p:cNvPr>
          <p:cNvCxnSpPr>
            <a:cxnSpLocks noChangeShapeType="1"/>
            <a:stCxn id="24580" idx="3"/>
            <a:endCxn id="24581" idx="1"/>
          </p:cNvCxnSpPr>
          <p:nvPr/>
        </p:nvCxnSpPr>
        <p:spPr bwMode="auto">
          <a:xfrm flipV="1">
            <a:off x="4325533" y="1065821"/>
            <a:ext cx="669033" cy="6169"/>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4584" name="矩形 7">
            <a:extLst>
              <a:ext uri="{FF2B5EF4-FFF2-40B4-BE49-F238E27FC236}">
                <a16:creationId xmlns="" xmlns:a16="http://schemas.microsoft.com/office/drawing/2014/main" id="{13E82131-FDA5-AF40-93BF-B088F11B5F84}"/>
              </a:ext>
            </a:extLst>
          </p:cNvPr>
          <p:cNvSpPr>
            <a:spLocks noChangeArrowheads="1"/>
          </p:cNvSpPr>
          <p:nvPr/>
        </p:nvSpPr>
        <p:spPr bwMode="auto">
          <a:xfrm>
            <a:off x="7349868" y="801828"/>
            <a:ext cx="1511622" cy="527983"/>
          </a:xfrm>
          <a:prstGeom prst="rect">
            <a:avLst/>
          </a:prstGeom>
          <a:solidFill>
            <a:schemeClr val="bg1">
              <a:alpha val="87842"/>
            </a:schemeClr>
          </a:solidFill>
          <a:ln w="19050">
            <a:solidFill>
              <a:schemeClr val="tx1"/>
            </a:solidFill>
            <a:miter lim="800000"/>
            <a:headEnd/>
            <a:tailEnd/>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dirty="0">
                <a:latin typeface="Calibri" panose="020F0502020204030204" pitchFamily="34" charset="0"/>
              </a:rPr>
              <a:t>Specific subject projection</a:t>
            </a:r>
            <a:endParaRPr lang="zh-CN" altLang="en-US" sz="1400">
              <a:latin typeface="Calibri" panose="020F0502020204030204" pitchFamily="34" charset="0"/>
            </a:endParaRPr>
          </a:p>
        </p:txBody>
      </p:sp>
      <p:cxnSp>
        <p:nvCxnSpPr>
          <p:cNvPr id="24585" name="直接箭头连接符 8">
            <a:extLst>
              <a:ext uri="{FF2B5EF4-FFF2-40B4-BE49-F238E27FC236}">
                <a16:creationId xmlns="" xmlns:a16="http://schemas.microsoft.com/office/drawing/2014/main" id="{53188403-E81B-924C-86A4-590D383AD7B3}"/>
              </a:ext>
            </a:extLst>
          </p:cNvPr>
          <p:cNvCxnSpPr>
            <a:cxnSpLocks noChangeShapeType="1"/>
            <a:stCxn id="24581" idx="3"/>
            <a:endCxn id="24584" idx="1"/>
          </p:cNvCxnSpPr>
          <p:nvPr/>
        </p:nvCxnSpPr>
        <p:spPr bwMode="auto">
          <a:xfrm flipV="1">
            <a:off x="6845814" y="1065820"/>
            <a:ext cx="504054" cy="1"/>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pic>
        <p:nvPicPr>
          <p:cNvPr id="24586" name="图片 40">
            <a:extLst>
              <a:ext uri="{FF2B5EF4-FFF2-40B4-BE49-F238E27FC236}">
                <a16:creationId xmlns="" xmlns:a16="http://schemas.microsoft.com/office/drawing/2014/main" id="{DFC8AFA7-1220-D640-AD96-2DD9F869E7C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887" y="1471473"/>
            <a:ext cx="3581604" cy="2318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7" name="图片 43">
            <a:extLst>
              <a:ext uri="{FF2B5EF4-FFF2-40B4-BE49-F238E27FC236}">
                <a16:creationId xmlns="" xmlns:a16="http://schemas.microsoft.com/office/drawing/2014/main" id="{BDD7440A-6A57-5740-87DA-291CD1ECD94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4566" y="1476942"/>
            <a:ext cx="3616119" cy="232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矩形 2">
            <a:extLst>
              <a:ext uri="{FF2B5EF4-FFF2-40B4-BE49-F238E27FC236}">
                <a16:creationId xmlns="" xmlns:a16="http://schemas.microsoft.com/office/drawing/2014/main" id="{B17B34F7-5E08-DE49-907E-16DBABAB568F}"/>
              </a:ext>
            </a:extLst>
          </p:cNvPr>
          <p:cNvSpPr>
            <a:spLocks noChangeArrowheads="1"/>
          </p:cNvSpPr>
          <p:nvPr/>
        </p:nvSpPr>
        <p:spPr bwMode="auto">
          <a:xfrm>
            <a:off x="221076" y="707007"/>
            <a:ext cx="1400339" cy="738664"/>
          </a:xfrm>
          <a:prstGeom prst="rect">
            <a:avLst/>
          </a:prstGeom>
          <a:solidFill>
            <a:schemeClr val="bg1">
              <a:alpha val="87842"/>
            </a:schemeClr>
          </a:solidFill>
          <a:ln w="19050">
            <a:solidFill>
              <a:schemeClr val="tx1"/>
            </a:solidFill>
            <a:miter lim="800000"/>
            <a:headEnd/>
            <a:tailEnd/>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400" dirty="0">
                <a:latin typeface="Calibri" panose="020F0502020204030204" pitchFamily="34" charset="0"/>
              </a:rPr>
              <a:t>Training data collection</a:t>
            </a:r>
          </a:p>
          <a:p>
            <a:pPr algn="ctr" eaLnBrk="1" hangingPunct="1"/>
            <a:r>
              <a:rPr lang="en-US" altLang="zh-CN" sz="1400" dirty="0">
                <a:latin typeface="Calibri" panose="020F0502020204030204" pitchFamily="34" charset="0"/>
              </a:rPr>
              <a:t>(35 older normal)</a:t>
            </a:r>
            <a:endParaRPr lang="zh-CN" altLang="en-US" sz="1400">
              <a:latin typeface="Calibri" panose="020F0502020204030204" pitchFamily="34" charset="0"/>
            </a:endParaRPr>
          </a:p>
        </p:txBody>
      </p:sp>
      <p:pic>
        <p:nvPicPr>
          <p:cNvPr id="3" name="图片 2"/>
          <p:cNvPicPr>
            <a:picLocks noChangeAspect="1"/>
          </p:cNvPicPr>
          <p:nvPr/>
        </p:nvPicPr>
        <p:blipFill rotWithShape="1">
          <a:blip r:embed="rId5" cstate="print">
            <a:extLst>
              <a:ext uri="{28A0092B-C50C-407E-A947-70E740481C1C}">
                <a14:useLocalDpi xmlns:a14="http://schemas.microsoft.com/office/drawing/2010/main" val="0"/>
              </a:ext>
            </a:extLst>
          </a:blip>
          <a:srcRect l="32675" t="20506" r="31888" b="22058"/>
          <a:stretch/>
        </p:blipFill>
        <p:spPr>
          <a:xfrm>
            <a:off x="20457" y="3793544"/>
            <a:ext cx="1747996" cy="1437242"/>
          </a:xfrm>
          <a:prstGeom prst="rect">
            <a:avLst/>
          </a:prstGeom>
        </p:spPr>
      </p:pic>
      <p:sp>
        <p:nvSpPr>
          <p:cNvPr id="15" name="文本框 14"/>
          <p:cNvSpPr txBox="1"/>
          <p:nvPr/>
        </p:nvSpPr>
        <p:spPr>
          <a:xfrm>
            <a:off x="187096" y="5300185"/>
            <a:ext cx="1246840" cy="338554"/>
          </a:xfrm>
          <a:prstGeom prst="rect">
            <a:avLst/>
          </a:prstGeom>
          <a:noFill/>
        </p:spPr>
        <p:txBody>
          <a:bodyPr wrap="square" rtlCol="0">
            <a:spAutoFit/>
          </a:bodyPr>
          <a:lstStyle/>
          <a:p>
            <a:r>
              <a:rPr lang="en-US" altLang="zh-CN" sz="1600" smtClean="0"/>
              <a:t>Mode1  </a:t>
            </a:r>
            <a:r>
              <a:rPr lang="en-US" altLang="zh-CN" sz="1600" smtClean="0">
                <a:solidFill>
                  <a:srgbClr val="FF0000"/>
                </a:solidFill>
              </a:rPr>
              <a:t>-3</a:t>
            </a:r>
            <a:endParaRPr lang="zh-CN" altLang="en-US" sz="1600">
              <a:solidFill>
                <a:srgbClr val="FF0000"/>
              </a:solidFill>
            </a:endParaRPr>
          </a:p>
        </p:txBody>
      </p:sp>
      <p:pic>
        <p:nvPicPr>
          <p:cNvPr id="17" name="图片 16"/>
          <p:cNvPicPr>
            <a:picLocks noChangeAspect="1"/>
          </p:cNvPicPr>
          <p:nvPr/>
        </p:nvPicPr>
        <p:blipFill rotWithShape="1">
          <a:blip r:embed="rId6" cstate="print">
            <a:extLst>
              <a:ext uri="{28A0092B-C50C-407E-A947-70E740481C1C}">
                <a14:useLocalDpi xmlns:a14="http://schemas.microsoft.com/office/drawing/2010/main" val="0"/>
              </a:ext>
            </a:extLst>
          </a:blip>
          <a:srcRect l="32675" t="18954" r="31888" b="20505"/>
          <a:stretch/>
        </p:blipFill>
        <p:spPr>
          <a:xfrm>
            <a:off x="1902480" y="3748736"/>
            <a:ext cx="1683014" cy="1458613"/>
          </a:xfrm>
          <a:prstGeom prst="rect">
            <a:avLst/>
          </a:prstGeom>
        </p:spPr>
      </p:pic>
      <p:sp>
        <p:nvSpPr>
          <p:cNvPr id="28" name="文本框 27"/>
          <p:cNvSpPr txBox="1"/>
          <p:nvPr/>
        </p:nvSpPr>
        <p:spPr>
          <a:xfrm>
            <a:off x="2148276" y="5300185"/>
            <a:ext cx="1246840" cy="338554"/>
          </a:xfrm>
          <a:prstGeom prst="rect">
            <a:avLst/>
          </a:prstGeom>
          <a:noFill/>
        </p:spPr>
        <p:txBody>
          <a:bodyPr wrap="square" rtlCol="0">
            <a:spAutoFit/>
          </a:bodyPr>
          <a:lstStyle/>
          <a:p>
            <a:r>
              <a:rPr lang="en-US" altLang="zh-CN" sz="1600" smtClean="0"/>
              <a:t>Mode1  </a:t>
            </a:r>
            <a:r>
              <a:rPr lang="en-US" altLang="zh-CN" sz="1600" smtClean="0">
                <a:solidFill>
                  <a:srgbClr val="FF0000"/>
                </a:solidFill>
              </a:rPr>
              <a:t>-2</a:t>
            </a:r>
            <a:endParaRPr lang="zh-CN" altLang="en-US" sz="1600">
              <a:solidFill>
                <a:srgbClr val="FF0000"/>
              </a:solidFill>
            </a:endParaRPr>
          </a:p>
        </p:txBody>
      </p:sp>
      <p:pic>
        <p:nvPicPr>
          <p:cNvPr id="18" name="图片 17"/>
          <p:cNvPicPr>
            <a:picLocks noChangeAspect="1"/>
          </p:cNvPicPr>
          <p:nvPr/>
        </p:nvPicPr>
        <p:blipFill rotWithShape="1">
          <a:blip r:embed="rId7" cstate="print">
            <a:extLst>
              <a:ext uri="{28A0092B-C50C-407E-A947-70E740481C1C}">
                <a14:useLocalDpi xmlns:a14="http://schemas.microsoft.com/office/drawing/2010/main" val="0"/>
              </a:ext>
            </a:extLst>
          </a:blip>
          <a:srcRect l="34447" t="17147" r="32727" b="19766"/>
          <a:stretch/>
        </p:blipFill>
        <p:spPr>
          <a:xfrm>
            <a:off x="3740932" y="3749457"/>
            <a:ext cx="1491457" cy="1454092"/>
          </a:xfrm>
          <a:prstGeom prst="rect">
            <a:avLst/>
          </a:prstGeom>
        </p:spPr>
      </p:pic>
      <p:sp>
        <p:nvSpPr>
          <p:cNvPr id="30" name="文本框 29"/>
          <p:cNvSpPr txBox="1"/>
          <p:nvPr/>
        </p:nvSpPr>
        <p:spPr>
          <a:xfrm>
            <a:off x="3818048" y="5302641"/>
            <a:ext cx="1246840" cy="338554"/>
          </a:xfrm>
          <a:prstGeom prst="rect">
            <a:avLst/>
          </a:prstGeom>
          <a:noFill/>
        </p:spPr>
        <p:txBody>
          <a:bodyPr wrap="square" rtlCol="0">
            <a:spAutoFit/>
          </a:bodyPr>
          <a:lstStyle/>
          <a:p>
            <a:r>
              <a:rPr lang="en-US" altLang="zh-CN" sz="1600" smtClean="0"/>
              <a:t>Mode1  </a:t>
            </a:r>
            <a:r>
              <a:rPr lang="en-US" altLang="zh-CN" sz="1600" smtClean="0">
                <a:solidFill>
                  <a:srgbClr val="FF0000"/>
                </a:solidFill>
              </a:rPr>
              <a:t>-1</a:t>
            </a:r>
            <a:endParaRPr lang="zh-CN" altLang="en-US" sz="1600">
              <a:solidFill>
                <a:srgbClr val="FF0000"/>
              </a:solidFill>
            </a:endParaRPr>
          </a:p>
        </p:txBody>
      </p:sp>
      <p:pic>
        <p:nvPicPr>
          <p:cNvPr id="19" name="图片 18"/>
          <p:cNvPicPr>
            <a:picLocks noChangeAspect="1"/>
          </p:cNvPicPr>
          <p:nvPr/>
        </p:nvPicPr>
        <p:blipFill rotWithShape="1">
          <a:blip r:embed="rId8" cstate="print">
            <a:extLst>
              <a:ext uri="{28A0092B-C50C-407E-A947-70E740481C1C}">
                <a14:useLocalDpi xmlns:a14="http://schemas.microsoft.com/office/drawing/2010/main" val="0"/>
              </a:ext>
            </a:extLst>
          </a:blip>
          <a:srcRect l="35038" t="15849" r="34091" b="19764"/>
          <a:stretch/>
        </p:blipFill>
        <p:spPr>
          <a:xfrm>
            <a:off x="5467517" y="3809676"/>
            <a:ext cx="1243325" cy="1315470"/>
          </a:xfrm>
          <a:prstGeom prst="rect">
            <a:avLst/>
          </a:prstGeom>
        </p:spPr>
      </p:pic>
      <p:pic>
        <p:nvPicPr>
          <p:cNvPr id="21" name="图片 20"/>
          <p:cNvPicPr>
            <a:picLocks noChangeAspect="1"/>
          </p:cNvPicPr>
          <p:nvPr/>
        </p:nvPicPr>
        <p:blipFill rotWithShape="1">
          <a:blip r:embed="rId9" cstate="print">
            <a:extLst>
              <a:ext uri="{28A0092B-C50C-407E-A947-70E740481C1C}">
                <a14:useLocalDpi xmlns:a14="http://schemas.microsoft.com/office/drawing/2010/main" val="0"/>
              </a:ext>
            </a:extLst>
          </a:blip>
          <a:srcRect l="35037" t="14297" r="35038" b="17400"/>
          <a:stretch/>
        </p:blipFill>
        <p:spPr>
          <a:xfrm>
            <a:off x="7024365" y="3789862"/>
            <a:ext cx="1166575" cy="1350771"/>
          </a:xfrm>
          <a:prstGeom prst="rect">
            <a:avLst/>
          </a:prstGeom>
        </p:spPr>
      </p:pic>
      <p:sp>
        <p:nvSpPr>
          <p:cNvPr id="34" name="文本框 33"/>
          <p:cNvSpPr txBox="1"/>
          <p:nvPr/>
        </p:nvSpPr>
        <p:spPr>
          <a:xfrm>
            <a:off x="5487820" y="5288913"/>
            <a:ext cx="1246840" cy="338554"/>
          </a:xfrm>
          <a:prstGeom prst="rect">
            <a:avLst/>
          </a:prstGeom>
          <a:noFill/>
        </p:spPr>
        <p:txBody>
          <a:bodyPr wrap="square" rtlCol="0">
            <a:spAutoFit/>
          </a:bodyPr>
          <a:lstStyle/>
          <a:p>
            <a:r>
              <a:rPr lang="en-US" altLang="zh-CN" sz="1600" smtClean="0"/>
              <a:t>Mode1  </a:t>
            </a:r>
            <a:r>
              <a:rPr lang="en-US" altLang="zh-CN" sz="1600" smtClean="0">
                <a:solidFill>
                  <a:srgbClr val="FF0000"/>
                </a:solidFill>
              </a:rPr>
              <a:t>1</a:t>
            </a:r>
            <a:endParaRPr lang="zh-CN" altLang="en-US" sz="1600">
              <a:solidFill>
                <a:srgbClr val="FF0000"/>
              </a:solidFill>
            </a:endParaRPr>
          </a:p>
        </p:txBody>
      </p:sp>
      <p:sp>
        <p:nvSpPr>
          <p:cNvPr id="35" name="右箭头 34"/>
          <p:cNvSpPr/>
          <p:nvPr/>
        </p:nvSpPr>
        <p:spPr>
          <a:xfrm>
            <a:off x="1646501" y="4251314"/>
            <a:ext cx="258718" cy="280863"/>
          </a:xfrm>
          <a:prstGeom prst="rightArrow">
            <a:avLst/>
          </a:prstGeom>
          <a:solidFill>
            <a:schemeClr val="accent1">
              <a:alpha val="69000"/>
            </a:schemeClr>
          </a:solidFill>
          <a:ln>
            <a:noFill/>
            <a:round/>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Verdana" pitchFamily="34" charset="0"/>
              <a:ea typeface="Verdana" pitchFamily="34" charset="0"/>
              <a:cs typeface="Verdana" pitchFamily="34" charset="0"/>
            </a:endParaRPr>
          </a:p>
        </p:txBody>
      </p:sp>
      <p:sp>
        <p:nvSpPr>
          <p:cNvPr id="36" name="右箭头 35"/>
          <p:cNvSpPr/>
          <p:nvPr/>
        </p:nvSpPr>
        <p:spPr>
          <a:xfrm>
            <a:off x="3503310" y="4264085"/>
            <a:ext cx="258718" cy="280863"/>
          </a:xfrm>
          <a:prstGeom prst="rightArrow">
            <a:avLst/>
          </a:prstGeom>
          <a:solidFill>
            <a:schemeClr val="accent1">
              <a:alpha val="69000"/>
            </a:schemeClr>
          </a:solidFill>
          <a:ln>
            <a:noFill/>
            <a:round/>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Verdana" pitchFamily="34" charset="0"/>
              <a:ea typeface="Verdana" pitchFamily="34" charset="0"/>
              <a:cs typeface="Verdana" pitchFamily="34" charset="0"/>
            </a:endParaRPr>
          </a:p>
        </p:txBody>
      </p:sp>
      <p:sp>
        <p:nvSpPr>
          <p:cNvPr id="37" name="右箭头 36"/>
          <p:cNvSpPr/>
          <p:nvPr/>
        </p:nvSpPr>
        <p:spPr>
          <a:xfrm>
            <a:off x="5181397" y="4264085"/>
            <a:ext cx="258718" cy="280863"/>
          </a:xfrm>
          <a:prstGeom prst="rightArrow">
            <a:avLst/>
          </a:prstGeom>
          <a:solidFill>
            <a:schemeClr val="accent1">
              <a:alpha val="69000"/>
            </a:schemeClr>
          </a:solidFill>
          <a:ln>
            <a:noFill/>
            <a:round/>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Verdana" pitchFamily="34" charset="0"/>
              <a:ea typeface="Verdana" pitchFamily="34" charset="0"/>
              <a:cs typeface="Verdana" pitchFamily="34" charset="0"/>
            </a:endParaRPr>
          </a:p>
        </p:txBody>
      </p:sp>
      <p:sp>
        <p:nvSpPr>
          <p:cNvPr id="38" name="右箭头 37"/>
          <p:cNvSpPr/>
          <p:nvPr/>
        </p:nvSpPr>
        <p:spPr>
          <a:xfrm>
            <a:off x="6734660" y="4264085"/>
            <a:ext cx="258718" cy="280863"/>
          </a:xfrm>
          <a:prstGeom prst="rightArrow">
            <a:avLst/>
          </a:prstGeom>
          <a:solidFill>
            <a:schemeClr val="accent1">
              <a:alpha val="69000"/>
            </a:schemeClr>
          </a:solidFill>
          <a:ln>
            <a:noFill/>
            <a:round/>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Verdana" pitchFamily="34" charset="0"/>
              <a:ea typeface="Verdana" pitchFamily="34" charset="0"/>
              <a:cs typeface="Verdana" pitchFamily="34" charset="0"/>
            </a:endParaRPr>
          </a:p>
        </p:txBody>
      </p:sp>
      <p:sp>
        <p:nvSpPr>
          <p:cNvPr id="39" name="文本框 38"/>
          <p:cNvSpPr txBox="1"/>
          <p:nvPr/>
        </p:nvSpPr>
        <p:spPr>
          <a:xfrm>
            <a:off x="7117697" y="5288913"/>
            <a:ext cx="1246840" cy="338554"/>
          </a:xfrm>
          <a:prstGeom prst="rect">
            <a:avLst/>
          </a:prstGeom>
          <a:noFill/>
        </p:spPr>
        <p:txBody>
          <a:bodyPr wrap="square" rtlCol="0">
            <a:spAutoFit/>
          </a:bodyPr>
          <a:lstStyle/>
          <a:p>
            <a:r>
              <a:rPr lang="en-US" altLang="zh-CN" sz="1600" smtClean="0"/>
              <a:t>Mode1  </a:t>
            </a:r>
            <a:r>
              <a:rPr lang="en-US" altLang="zh-CN" sz="1600" smtClean="0">
                <a:solidFill>
                  <a:srgbClr val="FF0000"/>
                </a:solidFill>
              </a:rPr>
              <a:t>3</a:t>
            </a:r>
            <a:endParaRPr lang="zh-CN" altLang="en-US" sz="1600">
              <a:solidFill>
                <a:srgbClr val="FF0000"/>
              </a:solidFill>
            </a:endParaRPr>
          </a:p>
        </p:txBody>
      </p:sp>
      <p:pic>
        <p:nvPicPr>
          <p:cNvPr id="22" name="图片 21"/>
          <p:cNvPicPr>
            <a:picLocks noChangeAspect="1"/>
          </p:cNvPicPr>
          <p:nvPr/>
        </p:nvPicPr>
        <p:blipFill rotWithShape="1">
          <a:blip r:embed="rId10" cstate="print">
            <a:extLst>
              <a:ext uri="{28A0092B-C50C-407E-A947-70E740481C1C}">
                <a14:useLocalDpi xmlns:a14="http://schemas.microsoft.com/office/drawing/2010/main" val="0"/>
              </a:ext>
            </a:extLst>
          </a:blip>
          <a:srcRect l="73624" t="6535" r="7476" b="11191"/>
          <a:stretch/>
        </p:blipFill>
        <p:spPr>
          <a:xfrm>
            <a:off x="8303505" y="3748736"/>
            <a:ext cx="630293" cy="139189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A70252D0-1DD4-9948-8BCE-1100A63C5965}"/>
              </a:ext>
            </a:extLst>
          </p:cNvPr>
          <p:cNvSpPr/>
          <p:nvPr/>
        </p:nvSpPr>
        <p:spPr>
          <a:xfrm>
            <a:off x="208088" y="-22261"/>
            <a:ext cx="3931864" cy="707886"/>
          </a:xfrm>
          <a:prstGeom prst="rect">
            <a:avLst/>
          </a:prstGeom>
        </p:spPr>
        <p:txBody>
          <a:bodyPr>
            <a:spAutoFit/>
          </a:bodyPr>
          <a:lstStyle/>
          <a:p>
            <a:pPr eaLnBrk="1" fontAlgn="auto" hangingPunct="1">
              <a:spcAft>
                <a:spcPts val="0"/>
              </a:spcAft>
              <a:defRPr/>
            </a:pPr>
            <a:r>
              <a:rPr lang="en-US" altLang="zh-CN" sz="20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IPF patient-specific airway tree geometry</a:t>
            </a:r>
          </a:p>
        </p:txBody>
      </p:sp>
      <p:grpSp>
        <p:nvGrpSpPr>
          <p:cNvPr id="26627" name="组合 15">
            <a:extLst>
              <a:ext uri="{FF2B5EF4-FFF2-40B4-BE49-F238E27FC236}">
                <a16:creationId xmlns="" xmlns:a16="http://schemas.microsoft.com/office/drawing/2014/main" id="{F1BF11D9-D3BB-3F4A-8160-4A0079963887}"/>
              </a:ext>
            </a:extLst>
          </p:cNvPr>
          <p:cNvGrpSpPr>
            <a:grpSpLocks/>
          </p:cNvGrpSpPr>
          <p:nvPr/>
        </p:nvGrpSpPr>
        <p:grpSpPr bwMode="auto">
          <a:xfrm>
            <a:off x="539750" y="841375"/>
            <a:ext cx="1997075" cy="1728788"/>
            <a:chOff x="1115616" y="669831"/>
            <a:chExt cx="2187540" cy="2188662"/>
          </a:xfrm>
        </p:grpSpPr>
        <p:pic>
          <p:nvPicPr>
            <p:cNvPr id="26654" name="图片 13">
              <a:extLst>
                <a:ext uri="{FF2B5EF4-FFF2-40B4-BE49-F238E27FC236}">
                  <a16:creationId xmlns="" xmlns:a16="http://schemas.microsoft.com/office/drawing/2014/main" id="{4400ED5B-71FE-804B-AA10-531FB512FA0E}"/>
                </a:ext>
              </a:extLst>
            </p:cNvPr>
            <p:cNvPicPr>
              <a:picLocks noChangeAspect="1"/>
            </p:cNvPicPr>
            <p:nvPr/>
          </p:nvPicPr>
          <p:blipFill>
            <a:blip r:embed="rId3">
              <a:extLst>
                <a:ext uri="{28A0092B-C50C-407E-A947-70E740481C1C}">
                  <a14:useLocalDpi xmlns:a14="http://schemas.microsoft.com/office/drawing/2010/main" val="0"/>
                </a:ext>
              </a:extLst>
            </a:blip>
            <a:srcRect l="32135" t="15619" r="40150" b="30051"/>
            <a:stretch>
              <a:fillRect/>
            </a:stretch>
          </p:blipFill>
          <p:spPr bwMode="auto">
            <a:xfrm>
              <a:off x="1115616" y="685624"/>
              <a:ext cx="1451796" cy="166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5" name="图片 14">
              <a:extLst>
                <a:ext uri="{FF2B5EF4-FFF2-40B4-BE49-F238E27FC236}">
                  <a16:creationId xmlns="" xmlns:a16="http://schemas.microsoft.com/office/drawing/2014/main" id="{E83975E1-35BF-8046-9DA2-24BFAACEF0A8}"/>
                </a:ext>
              </a:extLst>
            </p:cNvPr>
            <p:cNvPicPr>
              <a:picLocks noChangeAspect="1"/>
            </p:cNvPicPr>
            <p:nvPr/>
          </p:nvPicPr>
          <p:blipFill>
            <a:blip r:embed="rId4" cstate="print">
              <a:extLst>
                <a:ext uri="{28A0092B-C50C-407E-A947-70E740481C1C}">
                  <a14:useLocalDpi xmlns:a14="http://schemas.microsoft.com/office/drawing/2010/main" val="0"/>
                </a:ext>
              </a:extLst>
            </a:blip>
            <a:srcRect l="36447" t="13252" r="36089" b="11220"/>
            <a:stretch>
              <a:fillRect/>
            </a:stretch>
          </p:blipFill>
          <p:spPr bwMode="auto">
            <a:xfrm>
              <a:off x="1831667" y="669831"/>
              <a:ext cx="1471489" cy="218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6628" name="图片 16">
            <a:extLst>
              <a:ext uri="{FF2B5EF4-FFF2-40B4-BE49-F238E27FC236}">
                <a16:creationId xmlns="" xmlns:a16="http://schemas.microsoft.com/office/drawing/2014/main" id="{F95FD3B1-A337-094F-AA77-C04E1574958F}"/>
              </a:ext>
            </a:extLst>
          </p:cNvPr>
          <p:cNvPicPr>
            <a:picLocks noChangeAspect="1"/>
          </p:cNvPicPr>
          <p:nvPr/>
        </p:nvPicPr>
        <p:blipFill>
          <a:blip r:embed="rId5" cstate="print">
            <a:extLst>
              <a:ext uri="{28A0092B-C50C-407E-A947-70E740481C1C}">
                <a14:useLocalDpi xmlns:a14="http://schemas.microsoft.com/office/drawing/2010/main" val="0"/>
              </a:ext>
            </a:extLst>
          </a:blip>
          <a:srcRect l="31947" t="17471" r="31299" b="19969"/>
          <a:stretch>
            <a:fillRect/>
          </a:stretch>
        </p:blipFill>
        <p:spPr bwMode="auto">
          <a:xfrm>
            <a:off x="3459163" y="758825"/>
            <a:ext cx="1833562"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29" name="组合 19">
            <a:extLst>
              <a:ext uri="{FF2B5EF4-FFF2-40B4-BE49-F238E27FC236}">
                <a16:creationId xmlns="" xmlns:a16="http://schemas.microsoft.com/office/drawing/2014/main" id="{597E3CED-98A5-A24C-A41E-FAE32D66E96F}"/>
              </a:ext>
            </a:extLst>
          </p:cNvPr>
          <p:cNvGrpSpPr>
            <a:grpSpLocks/>
          </p:cNvGrpSpPr>
          <p:nvPr/>
        </p:nvGrpSpPr>
        <p:grpSpPr bwMode="auto">
          <a:xfrm>
            <a:off x="6354763" y="730250"/>
            <a:ext cx="1889125" cy="1839913"/>
            <a:chOff x="6392780" y="810596"/>
            <a:chExt cx="2499700" cy="2286078"/>
          </a:xfrm>
        </p:grpSpPr>
        <p:pic>
          <p:nvPicPr>
            <p:cNvPr id="26652" name="图片 17">
              <a:extLst>
                <a:ext uri="{FF2B5EF4-FFF2-40B4-BE49-F238E27FC236}">
                  <a16:creationId xmlns="" xmlns:a16="http://schemas.microsoft.com/office/drawing/2014/main" id="{38EF6386-C7FE-4340-830B-47A4B75C78E3}"/>
                </a:ext>
              </a:extLst>
            </p:cNvPr>
            <p:cNvPicPr>
              <a:picLocks noChangeAspect="1"/>
            </p:cNvPicPr>
            <p:nvPr/>
          </p:nvPicPr>
          <p:blipFill>
            <a:blip r:embed="rId4" cstate="print">
              <a:extLst>
                <a:ext uri="{28A0092B-C50C-407E-A947-70E740481C1C}">
                  <a14:useLocalDpi xmlns:a14="http://schemas.microsoft.com/office/drawing/2010/main" val="0"/>
                </a:ext>
              </a:extLst>
            </a:blip>
            <a:srcRect l="36119" t="13200" r="37286" b="11725"/>
            <a:stretch>
              <a:fillRect/>
            </a:stretch>
          </p:blipFill>
          <p:spPr bwMode="auto">
            <a:xfrm>
              <a:off x="7452320" y="810596"/>
              <a:ext cx="1440160" cy="2286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3" name="图片 18">
              <a:extLst>
                <a:ext uri="{FF2B5EF4-FFF2-40B4-BE49-F238E27FC236}">
                  <a16:creationId xmlns="" xmlns:a16="http://schemas.microsoft.com/office/drawing/2014/main" id="{6E726252-DA85-0C49-B3BD-62B57D0D0D85}"/>
                </a:ext>
              </a:extLst>
            </p:cNvPr>
            <p:cNvPicPr>
              <a:picLocks noChangeAspect="1"/>
            </p:cNvPicPr>
            <p:nvPr/>
          </p:nvPicPr>
          <p:blipFill>
            <a:blip r:embed="rId6" cstate="print">
              <a:extLst>
                <a:ext uri="{28A0092B-C50C-407E-A947-70E740481C1C}">
                  <a14:useLocalDpi xmlns:a14="http://schemas.microsoft.com/office/drawing/2010/main" val="0"/>
                </a:ext>
              </a:extLst>
            </a:blip>
            <a:srcRect l="37654" t="15031" r="37143" b="14423"/>
            <a:stretch>
              <a:fillRect/>
            </a:stretch>
          </p:blipFill>
          <p:spPr bwMode="auto">
            <a:xfrm>
              <a:off x="6392780" y="855024"/>
              <a:ext cx="1326181" cy="2173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6630" name="图片 20">
            <a:extLst>
              <a:ext uri="{FF2B5EF4-FFF2-40B4-BE49-F238E27FC236}">
                <a16:creationId xmlns="" xmlns:a16="http://schemas.microsoft.com/office/drawing/2014/main" id="{35989E14-1B93-8848-BE13-183E88AB9FD9}"/>
              </a:ext>
            </a:extLst>
          </p:cNvPr>
          <p:cNvPicPr>
            <a:picLocks noChangeAspect="1"/>
          </p:cNvPicPr>
          <p:nvPr/>
        </p:nvPicPr>
        <p:blipFill>
          <a:blip r:embed="rId7">
            <a:extLst>
              <a:ext uri="{28A0092B-C50C-407E-A947-70E740481C1C}">
                <a14:useLocalDpi xmlns:a14="http://schemas.microsoft.com/office/drawing/2010/main" val="0"/>
              </a:ext>
            </a:extLst>
          </a:blip>
          <a:srcRect l="31429" t="17917" r="30087" b="15088"/>
          <a:stretch>
            <a:fillRect/>
          </a:stretch>
        </p:blipFill>
        <p:spPr bwMode="auto">
          <a:xfrm>
            <a:off x="6515100" y="3349625"/>
            <a:ext cx="168275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右箭头 10">
            <a:extLst>
              <a:ext uri="{FF2B5EF4-FFF2-40B4-BE49-F238E27FC236}">
                <a16:creationId xmlns="" xmlns:a16="http://schemas.microsoft.com/office/drawing/2014/main" id="{3245DF6D-BB3C-8345-82A6-E41402440062}"/>
              </a:ext>
            </a:extLst>
          </p:cNvPr>
          <p:cNvSpPr/>
          <p:nvPr/>
        </p:nvSpPr>
        <p:spPr>
          <a:xfrm>
            <a:off x="2671800" y="1615760"/>
            <a:ext cx="792088" cy="360040"/>
          </a:xfrm>
          <a:prstGeom prst="rightArrow">
            <a:avLst/>
          </a:prstGeom>
          <a:solidFill>
            <a:schemeClr val="accent1">
              <a:alpha val="69000"/>
            </a:schemeClr>
          </a:solidFill>
          <a:ln>
            <a:noFill/>
            <a:round/>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latin typeface="Verdana" panose="020B0604030504040204" pitchFamily="34" charset="0"/>
            </a:endParaRPr>
          </a:p>
        </p:txBody>
      </p:sp>
      <p:sp>
        <p:nvSpPr>
          <p:cNvPr id="12" name="右箭头 11">
            <a:extLst>
              <a:ext uri="{FF2B5EF4-FFF2-40B4-BE49-F238E27FC236}">
                <a16:creationId xmlns="" xmlns:a16="http://schemas.microsoft.com/office/drawing/2014/main" id="{3A89A4C3-8AF5-644E-89E8-471A68B86983}"/>
              </a:ext>
            </a:extLst>
          </p:cNvPr>
          <p:cNvSpPr/>
          <p:nvPr/>
        </p:nvSpPr>
        <p:spPr>
          <a:xfrm>
            <a:off x="5453600" y="1615760"/>
            <a:ext cx="792088" cy="360040"/>
          </a:xfrm>
          <a:prstGeom prst="rightArrow">
            <a:avLst/>
          </a:prstGeom>
          <a:solidFill>
            <a:schemeClr val="accent1">
              <a:alpha val="69000"/>
            </a:schemeClr>
          </a:solidFill>
          <a:ln>
            <a:noFill/>
            <a:round/>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latin typeface="Verdana" panose="020B0604030504040204" pitchFamily="34" charset="0"/>
            </a:endParaRPr>
          </a:p>
        </p:txBody>
      </p:sp>
      <p:sp>
        <p:nvSpPr>
          <p:cNvPr id="13" name="右弧形箭头 12">
            <a:extLst>
              <a:ext uri="{FF2B5EF4-FFF2-40B4-BE49-F238E27FC236}">
                <a16:creationId xmlns="" xmlns:a16="http://schemas.microsoft.com/office/drawing/2014/main" id="{5E51A073-A174-1742-8D26-672EC4251CDE}"/>
              </a:ext>
            </a:extLst>
          </p:cNvPr>
          <p:cNvSpPr/>
          <p:nvPr/>
        </p:nvSpPr>
        <p:spPr>
          <a:xfrm>
            <a:off x="8378825" y="2353444"/>
            <a:ext cx="534744" cy="1368152"/>
          </a:xfrm>
          <a:prstGeom prst="curvedLeftArrow">
            <a:avLst/>
          </a:prstGeom>
          <a:solidFill>
            <a:schemeClr val="accent1">
              <a:alpha val="69000"/>
            </a:schemeClr>
          </a:solidFill>
          <a:ln>
            <a:noFill/>
            <a:round/>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latin typeface="Verdana" panose="020B0604030504040204" pitchFamily="34" charset="0"/>
            </a:endParaRPr>
          </a:p>
        </p:txBody>
      </p:sp>
      <p:sp>
        <p:nvSpPr>
          <p:cNvPr id="14" name="AutoShape 4">
            <a:extLst>
              <a:ext uri="{FF2B5EF4-FFF2-40B4-BE49-F238E27FC236}">
                <a16:creationId xmlns="" xmlns:a16="http://schemas.microsoft.com/office/drawing/2014/main" id="{C70CF821-E03F-734E-81FA-A5A63774D1B0}"/>
              </a:ext>
            </a:extLst>
          </p:cNvPr>
          <p:cNvSpPr>
            <a:spLocks noChangeArrowheads="1"/>
          </p:cNvSpPr>
          <p:nvPr/>
        </p:nvSpPr>
        <p:spPr bwMode="auto">
          <a:xfrm>
            <a:off x="290513" y="2686050"/>
            <a:ext cx="2870200" cy="365125"/>
          </a:xfrm>
          <a:prstGeom prst="roundRect">
            <a:avLst>
              <a:gd name="adj" fmla="val 10000"/>
            </a:avLst>
          </a:prstGeom>
          <a:solidFill>
            <a:schemeClr val="tx2">
              <a:lumMod val="20000"/>
              <a:lumOff val="80000"/>
              <a:alpha val="61000"/>
            </a:schemeClr>
          </a:solidFill>
          <a:ln w="12700">
            <a:solidFill>
              <a:schemeClr val="tx2">
                <a:lumMod val="20000"/>
                <a:lumOff val="80000"/>
              </a:schemeClr>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600" dirty="0">
                <a:latin typeface="+mn-lt"/>
              </a:rPr>
              <a:t>Manually digitize upper airway</a:t>
            </a:r>
            <a:endParaRPr lang="zh-CN" altLang="en-US" sz="1600">
              <a:latin typeface="+mn-lt"/>
            </a:endParaRPr>
          </a:p>
        </p:txBody>
      </p:sp>
      <p:sp>
        <p:nvSpPr>
          <p:cNvPr id="15" name="AutoShape 4">
            <a:extLst>
              <a:ext uri="{FF2B5EF4-FFF2-40B4-BE49-F238E27FC236}">
                <a16:creationId xmlns="" xmlns:a16="http://schemas.microsoft.com/office/drawing/2014/main" id="{21B87255-3909-B145-942C-AA1BA0EFB04A}"/>
              </a:ext>
            </a:extLst>
          </p:cNvPr>
          <p:cNvSpPr>
            <a:spLocks noChangeArrowheads="1"/>
          </p:cNvSpPr>
          <p:nvPr/>
        </p:nvSpPr>
        <p:spPr bwMode="auto">
          <a:xfrm>
            <a:off x="3438525" y="2681288"/>
            <a:ext cx="2298700" cy="584200"/>
          </a:xfrm>
          <a:prstGeom prst="roundRect">
            <a:avLst>
              <a:gd name="adj" fmla="val 10000"/>
            </a:avLst>
          </a:prstGeom>
          <a:solidFill>
            <a:schemeClr val="tx2">
              <a:lumMod val="20000"/>
              <a:lumOff val="80000"/>
              <a:alpha val="61000"/>
            </a:schemeClr>
          </a:solidFill>
          <a:ln w="12700">
            <a:solidFill>
              <a:schemeClr val="tx2">
                <a:lumMod val="20000"/>
                <a:lumOff val="80000"/>
              </a:schemeClr>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600" dirty="0">
                <a:latin typeface="+mn-lt"/>
              </a:rPr>
              <a:t>Generate full airway tree of time point 1</a:t>
            </a:r>
            <a:endParaRPr lang="zh-CN" altLang="en-US" sz="1600">
              <a:latin typeface="+mn-lt"/>
            </a:endParaRPr>
          </a:p>
        </p:txBody>
      </p:sp>
      <p:sp>
        <p:nvSpPr>
          <p:cNvPr id="16" name="AutoShape 4">
            <a:extLst>
              <a:ext uri="{FF2B5EF4-FFF2-40B4-BE49-F238E27FC236}">
                <a16:creationId xmlns="" xmlns:a16="http://schemas.microsoft.com/office/drawing/2014/main" id="{19D0A1F8-FE28-2843-BF1C-C51EDC77F53D}"/>
              </a:ext>
            </a:extLst>
          </p:cNvPr>
          <p:cNvSpPr>
            <a:spLocks noChangeArrowheads="1"/>
          </p:cNvSpPr>
          <p:nvPr/>
        </p:nvSpPr>
        <p:spPr bwMode="auto">
          <a:xfrm>
            <a:off x="6081713" y="2673350"/>
            <a:ext cx="2297112" cy="584200"/>
          </a:xfrm>
          <a:prstGeom prst="roundRect">
            <a:avLst>
              <a:gd name="adj" fmla="val 10000"/>
            </a:avLst>
          </a:prstGeom>
          <a:solidFill>
            <a:schemeClr val="tx2">
              <a:lumMod val="20000"/>
              <a:lumOff val="80000"/>
              <a:alpha val="61000"/>
            </a:schemeClr>
          </a:solidFill>
          <a:ln w="12700">
            <a:solidFill>
              <a:schemeClr val="tx2">
                <a:lumMod val="20000"/>
                <a:lumOff val="80000"/>
              </a:schemeClr>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600" dirty="0">
                <a:latin typeface="+mn-lt"/>
              </a:rPr>
              <a:t>Map first airway tree to other time points</a:t>
            </a:r>
            <a:endParaRPr lang="zh-CN" altLang="en-US" sz="1600">
              <a:latin typeface="+mn-lt"/>
            </a:endParaRPr>
          </a:p>
        </p:txBody>
      </p:sp>
      <p:sp>
        <p:nvSpPr>
          <p:cNvPr id="17" name="AutoShape 4">
            <a:extLst>
              <a:ext uri="{FF2B5EF4-FFF2-40B4-BE49-F238E27FC236}">
                <a16:creationId xmlns="" xmlns:a16="http://schemas.microsoft.com/office/drawing/2014/main" id="{0228633F-79DB-674F-BA37-EA3F609E2040}"/>
              </a:ext>
            </a:extLst>
          </p:cNvPr>
          <p:cNvSpPr>
            <a:spLocks noChangeArrowheads="1"/>
          </p:cNvSpPr>
          <p:nvPr/>
        </p:nvSpPr>
        <p:spPr bwMode="auto">
          <a:xfrm>
            <a:off x="5938838" y="5048250"/>
            <a:ext cx="2951162" cy="584200"/>
          </a:xfrm>
          <a:prstGeom prst="roundRect">
            <a:avLst>
              <a:gd name="adj" fmla="val 10000"/>
            </a:avLst>
          </a:prstGeom>
          <a:solidFill>
            <a:schemeClr val="tx2">
              <a:lumMod val="20000"/>
              <a:lumOff val="80000"/>
              <a:alpha val="61000"/>
            </a:schemeClr>
          </a:solidFill>
          <a:ln w="12700">
            <a:solidFill>
              <a:schemeClr val="tx2">
                <a:lumMod val="20000"/>
                <a:lumOff val="80000"/>
              </a:schemeClr>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600" dirty="0">
                <a:latin typeface="+mn-lt"/>
              </a:rPr>
              <a:t>Label each terminal acinar unit with different CT patterns</a:t>
            </a:r>
            <a:endParaRPr lang="zh-CN" altLang="en-US" sz="1600" dirty="0">
              <a:latin typeface="+mn-lt"/>
            </a:endParaRPr>
          </a:p>
        </p:txBody>
      </p:sp>
      <p:pic>
        <p:nvPicPr>
          <p:cNvPr id="26644" name="图片 17">
            <a:extLst>
              <a:ext uri="{FF2B5EF4-FFF2-40B4-BE49-F238E27FC236}">
                <a16:creationId xmlns="" xmlns:a16="http://schemas.microsoft.com/office/drawing/2014/main" id="{BFFC7366-ACE4-C54B-9FEE-20A55A1DEE88}"/>
              </a:ext>
            </a:extLst>
          </p:cNvPr>
          <p:cNvPicPr>
            <a:picLocks noChangeAspect="1"/>
          </p:cNvPicPr>
          <p:nvPr/>
        </p:nvPicPr>
        <p:blipFill>
          <a:blip r:embed="rId8" cstate="print">
            <a:extLst>
              <a:ext uri="{28A0092B-C50C-407E-A947-70E740481C1C}">
                <a14:useLocalDpi xmlns:a14="http://schemas.microsoft.com/office/drawing/2010/main" val="0"/>
              </a:ext>
            </a:extLst>
          </a:blip>
          <a:srcRect l="29732" t="16357" r="30894" b="19073"/>
          <a:stretch>
            <a:fillRect/>
          </a:stretch>
        </p:blipFill>
        <p:spPr bwMode="auto">
          <a:xfrm>
            <a:off x="852488" y="3255963"/>
            <a:ext cx="1946275" cy="187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右箭头 18">
            <a:extLst>
              <a:ext uri="{FF2B5EF4-FFF2-40B4-BE49-F238E27FC236}">
                <a16:creationId xmlns="" xmlns:a16="http://schemas.microsoft.com/office/drawing/2014/main" id="{C3D3E471-0885-1446-B40F-E00A369F7C75}"/>
              </a:ext>
            </a:extLst>
          </p:cNvPr>
          <p:cNvSpPr/>
          <p:nvPr/>
        </p:nvSpPr>
        <p:spPr>
          <a:xfrm rot="10800000">
            <a:off x="3053552" y="4188313"/>
            <a:ext cx="792088" cy="360040"/>
          </a:xfrm>
          <a:prstGeom prst="rightArrow">
            <a:avLst/>
          </a:prstGeom>
          <a:solidFill>
            <a:schemeClr val="accent1">
              <a:alpha val="69000"/>
            </a:schemeClr>
          </a:solidFill>
          <a:ln>
            <a:noFill/>
            <a:round/>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latin typeface="Verdana" panose="020B0604030504040204" pitchFamily="34" charset="0"/>
            </a:endParaRPr>
          </a:p>
        </p:txBody>
      </p:sp>
      <p:sp>
        <p:nvSpPr>
          <p:cNvPr id="20" name="AutoShape 4">
            <a:extLst>
              <a:ext uri="{FF2B5EF4-FFF2-40B4-BE49-F238E27FC236}">
                <a16:creationId xmlns="" xmlns:a16="http://schemas.microsoft.com/office/drawing/2014/main" id="{65D41651-5F66-B644-91C0-B0BD8A8AF46B}"/>
              </a:ext>
            </a:extLst>
          </p:cNvPr>
          <p:cNvSpPr>
            <a:spLocks noChangeArrowheads="1"/>
          </p:cNvSpPr>
          <p:nvPr/>
        </p:nvSpPr>
        <p:spPr bwMode="auto">
          <a:xfrm>
            <a:off x="642938" y="5013325"/>
            <a:ext cx="2949575" cy="584200"/>
          </a:xfrm>
          <a:prstGeom prst="roundRect">
            <a:avLst>
              <a:gd name="adj" fmla="val 10000"/>
            </a:avLst>
          </a:prstGeom>
          <a:solidFill>
            <a:schemeClr val="tx2">
              <a:lumMod val="20000"/>
              <a:lumOff val="80000"/>
              <a:alpha val="61000"/>
            </a:schemeClr>
          </a:solidFill>
          <a:ln w="12700">
            <a:solidFill>
              <a:schemeClr val="tx2">
                <a:lumMod val="20000"/>
                <a:lumOff val="80000"/>
              </a:schemeClr>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600" dirty="0">
                <a:latin typeface="+mn-lt"/>
              </a:rPr>
              <a:t>Scale the airway tree (length and radius) to FRC volume</a:t>
            </a:r>
            <a:endParaRPr lang="zh-CN" altLang="en-US" sz="1600">
              <a:latin typeface="+mn-lt"/>
            </a:endParaRPr>
          </a:p>
        </p:txBody>
      </p:sp>
      <p:sp>
        <p:nvSpPr>
          <p:cNvPr id="3" name="右大括号 2">
            <a:extLst>
              <a:ext uri="{FF2B5EF4-FFF2-40B4-BE49-F238E27FC236}">
                <a16:creationId xmlns="" xmlns:a16="http://schemas.microsoft.com/office/drawing/2014/main" id="{BDAD2327-6368-AC4B-925B-7BBF3373C448}"/>
              </a:ext>
            </a:extLst>
          </p:cNvPr>
          <p:cNvSpPr/>
          <p:nvPr/>
        </p:nvSpPr>
        <p:spPr>
          <a:xfrm>
            <a:off x="5921375" y="3767138"/>
            <a:ext cx="395288" cy="10795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3" name="AutoShape 4">
            <a:extLst>
              <a:ext uri="{FF2B5EF4-FFF2-40B4-BE49-F238E27FC236}">
                <a16:creationId xmlns="" xmlns:a16="http://schemas.microsoft.com/office/drawing/2014/main" id="{51F14E8A-B220-C748-AEB8-F211FF49D6AC}"/>
              </a:ext>
            </a:extLst>
          </p:cNvPr>
          <p:cNvSpPr>
            <a:spLocks noChangeArrowheads="1"/>
          </p:cNvSpPr>
          <p:nvPr/>
        </p:nvSpPr>
        <p:spPr bwMode="auto">
          <a:xfrm>
            <a:off x="3987800" y="3573463"/>
            <a:ext cx="1792288" cy="584200"/>
          </a:xfrm>
          <a:prstGeom prst="roundRect">
            <a:avLst>
              <a:gd name="adj" fmla="val 10000"/>
            </a:avLst>
          </a:prstGeom>
          <a:solidFill>
            <a:schemeClr val="tx2">
              <a:lumMod val="20000"/>
              <a:lumOff val="80000"/>
              <a:alpha val="61000"/>
            </a:schemeClr>
          </a:solidFill>
          <a:ln w="12700">
            <a:solidFill>
              <a:schemeClr val="tx2">
                <a:lumMod val="20000"/>
                <a:lumOff val="80000"/>
              </a:schemeClr>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600" dirty="0">
                <a:latin typeface="+mn-lt"/>
              </a:rPr>
              <a:t>Disease spatial distribution</a:t>
            </a:r>
            <a:endParaRPr lang="zh-CN" altLang="en-US" sz="1600">
              <a:latin typeface="+mn-lt"/>
            </a:endParaRPr>
          </a:p>
        </p:txBody>
      </p:sp>
      <p:sp>
        <p:nvSpPr>
          <p:cNvPr id="24" name="AutoShape 4">
            <a:extLst>
              <a:ext uri="{FF2B5EF4-FFF2-40B4-BE49-F238E27FC236}">
                <a16:creationId xmlns="" xmlns:a16="http://schemas.microsoft.com/office/drawing/2014/main" id="{16A3DD2C-5F7D-6C47-8F22-6F18FCF1CD09}"/>
              </a:ext>
            </a:extLst>
          </p:cNvPr>
          <p:cNvSpPr>
            <a:spLocks noChangeArrowheads="1"/>
          </p:cNvSpPr>
          <p:nvPr/>
        </p:nvSpPr>
        <p:spPr bwMode="auto">
          <a:xfrm>
            <a:off x="3987800" y="4467225"/>
            <a:ext cx="1846263" cy="817563"/>
          </a:xfrm>
          <a:prstGeom prst="roundRect">
            <a:avLst>
              <a:gd name="adj" fmla="val 10000"/>
            </a:avLst>
          </a:prstGeom>
          <a:solidFill>
            <a:schemeClr val="tx2">
              <a:lumMod val="20000"/>
              <a:lumOff val="80000"/>
              <a:alpha val="61000"/>
            </a:schemeClr>
          </a:solidFill>
          <a:ln w="12700">
            <a:solidFill>
              <a:schemeClr val="tx2">
                <a:lumMod val="20000"/>
                <a:lumOff val="80000"/>
              </a:schemeClr>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1600" dirty="0">
                <a:latin typeface="+mn-lt"/>
              </a:rPr>
              <a:t>Disease percentage against gravitational height</a:t>
            </a:r>
            <a:endParaRPr lang="zh-CN" altLang="en-US" sz="16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0" grpId="0" animBg="1"/>
      <p:bldP spid="23"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BA767F00-3402-2444-A7F4-D830C650AA98}"/>
              </a:ext>
            </a:extLst>
          </p:cNvPr>
          <p:cNvSpPr/>
          <p:nvPr/>
        </p:nvSpPr>
        <p:spPr>
          <a:xfrm>
            <a:off x="208088" y="-22261"/>
            <a:ext cx="4291904" cy="707886"/>
          </a:xfrm>
          <a:prstGeom prst="rect">
            <a:avLst/>
          </a:prstGeom>
        </p:spPr>
        <p:txBody>
          <a:bodyPr>
            <a:spAutoFit/>
          </a:bodyPr>
          <a:lstStyle/>
          <a:p>
            <a:pPr eaLnBrk="1" fontAlgn="auto" hangingPunct="1">
              <a:spcAft>
                <a:spcPts val="0"/>
              </a:spcAft>
              <a:defRPr/>
            </a:pPr>
            <a:r>
              <a:rPr lang="en-US" altLang="zh-CN" sz="20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IPF patient-specific ventilation analysis</a:t>
            </a:r>
          </a:p>
        </p:txBody>
      </p:sp>
      <p:pic>
        <p:nvPicPr>
          <p:cNvPr id="28675" name="图片 2">
            <a:extLst>
              <a:ext uri="{FF2B5EF4-FFF2-40B4-BE49-F238E27FC236}">
                <a16:creationId xmlns="" xmlns:a16="http://schemas.microsoft.com/office/drawing/2014/main" id="{F5317B1F-31C1-ED4B-8B15-800DC9D12B9F}"/>
              </a:ext>
            </a:extLst>
          </p:cNvPr>
          <p:cNvPicPr>
            <a:picLocks noChangeAspect="1"/>
          </p:cNvPicPr>
          <p:nvPr/>
        </p:nvPicPr>
        <p:blipFill>
          <a:blip r:embed="rId3">
            <a:extLst>
              <a:ext uri="{28A0092B-C50C-407E-A947-70E740481C1C}">
                <a14:useLocalDpi xmlns:a14="http://schemas.microsoft.com/office/drawing/2010/main" val="0"/>
              </a:ext>
            </a:extLst>
          </a:blip>
          <a:srcRect l="31100" t="25787" r="31100" b="23097"/>
          <a:stretch>
            <a:fillRect/>
          </a:stretch>
        </p:blipFill>
        <p:spPr bwMode="auto">
          <a:xfrm>
            <a:off x="323850" y="1327150"/>
            <a:ext cx="217805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图片 3">
            <a:extLst>
              <a:ext uri="{FF2B5EF4-FFF2-40B4-BE49-F238E27FC236}">
                <a16:creationId xmlns="" xmlns:a16="http://schemas.microsoft.com/office/drawing/2014/main" id="{327932F3-6CEF-1E42-9A7A-8CA615797C00}"/>
              </a:ext>
            </a:extLst>
          </p:cNvPr>
          <p:cNvPicPr>
            <a:picLocks noChangeAspect="1"/>
          </p:cNvPicPr>
          <p:nvPr/>
        </p:nvPicPr>
        <p:blipFill>
          <a:blip r:embed="rId4">
            <a:extLst>
              <a:ext uri="{28A0092B-C50C-407E-A947-70E740481C1C}">
                <a14:useLocalDpi xmlns:a14="http://schemas.microsoft.com/office/drawing/2010/main" val="0"/>
              </a:ext>
            </a:extLst>
          </a:blip>
          <a:srcRect l="30746" t="25787" r="31194" b="17972"/>
          <a:stretch>
            <a:fillRect/>
          </a:stretch>
        </p:blipFill>
        <p:spPr bwMode="auto">
          <a:xfrm>
            <a:off x="325438" y="3398838"/>
            <a:ext cx="2176462" cy="188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文本框 4">
            <a:extLst>
              <a:ext uri="{FF2B5EF4-FFF2-40B4-BE49-F238E27FC236}">
                <a16:creationId xmlns="" xmlns:a16="http://schemas.microsoft.com/office/drawing/2014/main" id="{942F2DA1-78FD-E044-80CA-A2DF0BA027B8}"/>
              </a:ext>
            </a:extLst>
          </p:cNvPr>
          <p:cNvSpPr txBox="1">
            <a:spLocks noChangeArrowheads="1"/>
          </p:cNvSpPr>
          <p:nvPr/>
        </p:nvSpPr>
        <p:spPr bwMode="auto">
          <a:xfrm>
            <a:off x="533400" y="782638"/>
            <a:ext cx="3384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Forced inspiration</a:t>
            </a:r>
            <a:endParaRPr lang="zh-CN" altLang="en-US"/>
          </a:p>
        </p:txBody>
      </p:sp>
      <p:sp>
        <p:nvSpPr>
          <p:cNvPr id="8" name="右弧形箭头 7">
            <a:extLst>
              <a:ext uri="{FF2B5EF4-FFF2-40B4-BE49-F238E27FC236}">
                <a16:creationId xmlns="" xmlns:a16="http://schemas.microsoft.com/office/drawing/2014/main" id="{3E7D5029-5E95-6441-A6F5-C61F12E1A6F3}"/>
              </a:ext>
            </a:extLst>
          </p:cNvPr>
          <p:cNvSpPr/>
          <p:nvPr/>
        </p:nvSpPr>
        <p:spPr>
          <a:xfrm>
            <a:off x="2598005" y="2715047"/>
            <a:ext cx="534744" cy="1368152"/>
          </a:xfrm>
          <a:prstGeom prst="curvedLeftArrow">
            <a:avLst/>
          </a:prstGeom>
          <a:solidFill>
            <a:schemeClr val="accent1">
              <a:alpha val="69000"/>
            </a:schemeClr>
          </a:solidFill>
          <a:ln>
            <a:noFill/>
            <a:round/>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latin typeface="Verdana" panose="020B0604030504040204" pitchFamily="34" charset="0"/>
            </a:endParaRPr>
          </a:p>
        </p:txBody>
      </p:sp>
      <p:sp>
        <p:nvSpPr>
          <p:cNvPr id="7" name="文本框 6">
            <a:extLst>
              <a:ext uri="{FF2B5EF4-FFF2-40B4-BE49-F238E27FC236}">
                <a16:creationId xmlns="" xmlns:a16="http://schemas.microsoft.com/office/drawing/2014/main" id="{3165171B-243C-CF42-BA03-35A1E45A31F6}"/>
              </a:ext>
            </a:extLst>
          </p:cNvPr>
          <p:cNvSpPr txBox="1"/>
          <p:nvPr/>
        </p:nvSpPr>
        <p:spPr>
          <a:xfrm>
            <a:off x="3419475" y="4764088"/>
            <a:ext cx="5440363" cy="646112"/>
          </a:xfrm>
          <a:prstGeom prst="rect">
            <a:avLst/>
          </a:prstGeom>
          <a:noFill/>
        </p:spPr>
        <p:txBody>
          <a:bodyPr>
            <a:spAutoFit/>
          </a:bodyPr>
          <a:lstStyle/>
          <a:p>
            <a:pPr marL="285750" indent="-285750">
              <a:buFont typeface="Arial" panose="020B0604020202020204" pitchFamily="34" charset="0"/>
              <a:buChar char="•"/>
              <a:defRPr/>
            </a:pPr>
            <a:r>
              <a:rPr lang="en-GB" altLang="zh-CN" dirty="0">
                <a:latin typeface="+mn-lt"/>
              </a:rPr>
              <a:t>abnormalities on volumetric data are not sufficient to explain increased lung stiffness</a:t>
            </a:r>
            <a:endParaRPr lang="zh-CN" altLang="en-US">
              <a:latin typeface="+mn-lt"/>
            </a:endParaRPr>
          </a:p>
        </p:txBody>
      </p:sp>
      <p:grpSp>
        <p:nvGrpSpPr>
          <p:cNvPr id="28682" name="组合 16">
            <a:extLst>
              <a:ext uri="{FF2B5EF4-FFF2-40B4-BE49-F238E27FC236}">
                <a16:creationId xmlns="" xmlns:a16="http://schemas.microsoft.com/office/drawing/2014/main" id="{1757ECAF-BD54-7542-A6F9-16B78711DC65}"/>
              </a:ext>
            </a:extLst>
          </p:cNvPr>
          <p:cNvGrpSpPr>
            <a:grpSpLocks/>
          </p:cNvGrpSpPr>
          <p:nvPr/>
        </p:nvGrpSpPr>
        <p:grpSpPr bwMode="auto">
          <a:xfrm>
            <a:off x="3708400" y="1439863"/>
            <a:ext cx="4392613" cy="3222625"/>
            <a:chOff x="4801238" y="1185849"/>
            <a:chExt cx="4091242" cy="2969330"/>
          </a:xfrm>
        </p:grpSpPr>
        <p:pic>
          <p:nvPicPr>
            <p:cNvPr id="28692" name="图片 5">
              <a:extLst>
                <a:ext uri="{FF2B5EF4-FFF2-40B4-BE49-F238E27FC236}">
                  <a16:creationId xmlns="" xmlns:a16="http://schemas.microsoft.com/office/drawing/2014/main" id="{7805776B-6652-AB49-8D91-C750049FD464}"/>
                </a:ext>
              </a:extLst>
            </p:cNvPr>
            <p:cNvPicPr>
              <a:picLocks noChangeAspect="1"/>
            </p:cNvPicPr>
            <p:nvPr/>
          </p:nvPicPr>
          <p:blipFill>
            <a:blip r:embed="rId5">
              <a:extLst>
                <a:ext uri="{28A0092B-C50C-407E-A947-70E740481C1C}">
                  <a14:useLocalDpi xmlns:a14="http://schemas.microsoft.com/office/drawing/2010/main" val="0"/>
                </a:ext>
              </a:extLst>
            </a:blip>
            <a:srcRect l="6851" t="2628" r="7321" b="2567"/>
            <a:stretch>
              <a:fillRect/>
            </a:stretch>
          </p:blipFill>
          <p:spPr bwMode="auto">
            <a:xfrm>
              <a:off x="4801238" y="1185849"/>
              <a:ext cx="4091242" cy="296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3" name="文本框 8">
              <a:extLst>
                <a:ext uri="{FF2B5EF4-FFF2-40B4-BE49-F238E27FC236}">
                  <a16:creationId xmlns="" xmlns:a16="http://schemas.microsoft.com/office/drawing/2014/main" id="{501D1996-97B6-494F-8B8B-B36B8980C66E}"/>
                </a:ext>
              </a:extLst>
            </p:cNvPr>
            <p:cNvSpPr txBox="1">
              <a:spLocks noChangeArrowheads="1"/>
            </p:cNvSpPr>
            <p:nvPr/>
          </p:nvSpPr>
          <p:spPr bwMode="auto">
            <a:xfrm>
              <a:off x="6335023" y="1489348"/>
              <a:ext cx="1023672" cy="552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100" dirty="0"/>
                <a:t>Abnormalities on CT scan derived curve</a:t>
              </a:r>
              <a:endParaRPr lang="zh-CN" altLang="en-US" sz="1100" dirty="0"/>
            </a:p>
          </p:txBody>
        </p:sp>
        <p:cxnSp>
          <p:nvCxnSpPr>
            <p:cNvPr id="11" name="直接箭头连接符 10">
              <a:extLst>
                <a:ext uri="{FF2B5EF4-FFF2-40B4-BE49-F238E27FC236}">
                  <a16:creationId xmlns="" xmlns:a16="http://schemas.microsoft.com/office/drawing/2014/main" id="{73C4B35A-47B1-7D46-A1DF-D7F75A9645E1}"/>
                </a:ext>
              </a:extLst>
            </p:cNvPr>
            <p:cNvCxnSpPr/>
            <p:nvPr/>
          </p:nvCxnSpPr>
          <p:spPr>
            <a:xfrm>
              <a:off x="7190630" y="1789954"/>
              <a:ext cx="335639" cy="156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695" name="文本框 14">
              <a:extLst>
                <a:ext uri="{FF2B5EF4-FFF2-40B4-BE49-F238E27FC236}">
                  <a16:creationId xmlns="" xmlns:a16="http://schemas.microsoft.com/office/drawing/2014/main" id="{E6FA8A19-549E-1149-8969-F8ECDFAA6DE0}"/>
                </a:ext>
              </a:extLst>
            </p:cNvPr>
            <p:cNvSpPr txBox="1">
              <a:spLocks noChangeArrowheads="1"/>
            </p:cNvSpPr>
            <p:nvPr/>
          </p:nvSpPr>
          <p:spPr bwMode="auto">
            <a:xfrm>
              <a:off x="7358694" y="2260829"/>
              <a:ext cx="12457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100" dirty="0"/>
                <a:t>Real inspiration curve</a:t>
              </a:r>
              <a:endParaRPr lang="zh-CN" altLang="en-US" sz="1100"/>
            </a:p>
          </p:txBody>
        </p:sp>
        <p:cxnSp>
          <p:nvCxnSpPr>
            <p:cNvPr id="16" name="直接箭头连接符 15">
              <a:extLst>
                <a:ext uri="{FF2B5EF4-FFF2-40B4-BE49-F238E27FC236}">
                  <a16:creationId xmlns="" xmlns:a16="http://schemas.microsoft.com/office/drawing/2014/main" id="{3DD9042B-EA28-D74C-89B3-DB43D31F11BC}"/>
                </a:ext>
              </a:extLst>
            </p:cNvPr>
            <p:cNvCxnSpPr/>
            <p:nvPr/>
          </p:nvCxnSpPr>
          <p:spPr>
            <a:xfrm flipH="1" flipV="1">
              <a:off x="7804242" y="2062020"/>
              <a:ext cx="144901" cy="264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8683" name="文本框 17">
            <a:extLst>
              <a:ext uri="{FF2B5EF4-FFF2-40B4-BE49-F238E27FC236}">
                <a16:creationId xmlns="" xmlns:a16="http://schemas.microsoft.com/office/drawing/2014/main" id="{78DBB842-07E1-254D-99BE-ECEEBE42ED4F}"/>
              </a:ext>
            </a:extLst>
          </p:cNvPr>
          <p:cNvSpPr txBox="1">
            <a:spLocks noChangeArrowheads="1"/>
          </p:cNvSpPr>
          <p:nvPr/>
        </p:nvSpPr>
        <p:spPr bwMode="auto">
          <a:xfrm>
            <a:off x="146050" y="3067050"/>
            <a:ext cx="29384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Fibrosis: 17.64%(from CT)</a:t>
            </a:r>
            <a:endParaRPr lang="zh-CN" altLang="en-US"/>
          </a:p>
        </p:txBody>
      </p:sp>
      <p:sp>
        <p:nvSpPr>
          <p:cNvPr id="28684" name="文本框 19">
            <a:extLst>
              <a:ext uri="{FF2B5EF4-FFF2-40B4-BE49-F238E27FC236}">
                <a16:creationId xmlns="" xmlns:a16="http://schemas.microsoft.com/office/drawing/2014/main" id="{A1D20A04-D8E3-1B41-B588-07A7BD563494}"/>
              </a:ext>
            </a:extLst>
          </p:cNvPr>
          <p:cNvSpPr txBox="1">
            <a:spLocks noChangeArrowheads="1"/>
          </p:cNvSpPr>
          <p:nvPr/>
        </p:nvSpPr>
        <p:spPr bwMode="auto">
          <a:xfrm>
            <a:off x="441325" y="5224463"/>
            <a:ext cx="1943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Fibrosis: 29.75%</a:t>
            </a:r>
            <a:endParaRPr lang="zh-CN" altLang="en-US"/>
          </a:p>
        </p:txBody>
      </p:sp>
      <p:sp>
        <p:nvSpPr>
          <p:cNvPr id="19" name="左大括号 18">
            <a:extLst>
              <a:ext uri="{FF2B5EF4-FFF2-40B4-BE49-F238E27FC236}">
                <a16:creationId xmlns="" xmlns:a16="http://schemas.microsoft.com/office/drawing/2014/main" id="{72060AA0-A07F-1F4E-8B95-D2B459F3634A}"/>
              </a:ext>
            </a:extLst>
          </p:cNvPr>
          <p:cNvSpPr/>
          <p:nvPr/>
        </p:nvSpPr>
        <p:spPr>
          <a:xfrm>
            <a:off x="2476500" y="852488"/>
            <a:ext cx="223838" cy="474662"/>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8686" name="文本框 20">
            <a:extLst>
              <a:ext uri="{FF2B5EF4-FFF2-40B4-BE49-F238E27FC236}">
                <a16:creationId xmlns="" xmlns:a16="http://schemas.microsoft.com/office/drawing/2014/main" id="{BD0922A1-ECEA-2145-8E8C-15E2F161CA73}"/>
              </a:ext>
            </a:extLst>
          </p:cNvPr>
          <p:cNvSpPr txBox="1">
            <a:spLocks noChangeArrowheads="1"/>
          </p:cNvSpPr>
          <p:nvPr/>
        </p:nvSpPr>
        <p:spPr bwMode="auto">
          <a:xfrm>
            <a:off x="2700338" y="682625"/>
            <a:ext cx="48244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t>Reference FRC –TLC: set muscle pressure</a:t>
            </a:r>
            <a:endParaRPr lang="zh-CN" altLang="en-US" sz="1600"/>
          </a:p>
        </p:txBody>
      </p:sp>
      <p:sp>
        <p:nvSpPr>
          <p:cNvPr id="28687" name="文本框 22">
            <a:extLst>
              <a:ext uri="{FF2B5EF4-FFF2-40B4-BE49-F238E27FC236}">
                <a16:creationId xmlns="" xmlns:a16="http://schemas.microsoft.com/office/drawing/2014/main" id="{E1FA9390-5737-2540-BBF8-07CD74232769}"/>
              </a:ext>
            </a:extLst>
          </p:cNvPr>
          <p:cNvSpPr txBox="1">
            <a:spLocks noChangeArrowheads="1"/>
          </p:cNvSpPr>
          <p:nvPr/>
        </p:nvSpPr>
        <p:spPr bwMode="auto">
          <a:xfrm>
            <a:off x="2722563" y="1152525"/>
            <a:ext cx="49958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t>Real FRC –TLC: set real abnormality distribution</a:t>
            </a:r>
            <a:endParaRPr lang="zh-CN" altLang="en-US" sz="1600"/>
          </a:p>
        </p:txBody>
      </p:sp>
      <p:sp>
        <p:nvSpPr>
          <p:cNvPr id="22" name="矩形 21">
            <a:extLst>
              <a:ext uri="{FF2B5EF4-FFF2-40B4-BE49-F238E27FC236}">
                <a16:creationId xmlns="" xmlns:a16="http://schemas.microsoft.com/office/drawing/2014/main" id="{8EA5989D-44C6-7A48-811A-143C9B8A6545}"/>
              </a:ext>
            </a:extLst>
          </p:cNvPr>
          <p:cNvSpPr/>
          <p:nvPr/>
        </p:nvSpPr>
        <p:spPr>
          <a:xfrm>
            <a:off x="4817107" y="663633"/>
            <a:ext cx="1938535" cy="369332"/>
          </a:xfrm>
          <a:prstGeom prst="rect">
            <a:avLst/>
          </a:prstGeom>
          <a:noFill/>
          <a:ln cmpd="sng">
            <a:solidFill>
              <a:schemeClr val="accent1"/>
            </a:solidFill>
            <a:prstDash val="sysDot"/>
            <a:round/>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endParaRPr lang="zh-CN" altLang="en-US">
              <a:latin typeface="Verdana" panose="020B0604030504040204" pitchFamily="34" charset="0"/>
            </a:endParaRPr>
          </a:p>
        </p:txBody>
      </p:sp>
      <p:cxnSp>
        <p:nvCxnSpPr>
          <p:cNvPr id="25" name="直接箭头连接符 24">
            <a:extLst>
              <a:ext uri="{FF2B5EF4-FFF2-40B4-BE49-F238E27FC236}">
                <a16:creationId xmlns="" xmlns:a16="http://schemas.microsoft.com/office/drawing/2014/main" id="{A9E1481B-826A-5F4D-90FD-E706A1C3AF93}"/>
              </a:ext>
            </a:extLst>
          </p:cNvPr>
          <p:cNvCxnSpPr/>
          <p:nvPr/>
        </p:nvCxnSpPr>
        <p:spPr>
          <a:xfrm flipH="1">
            <a:off x="4162425" y="1020763"/>
            <a:ext cx="654050" cy="16668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918FD742-F214-F74F-948F-3D8DA37EC0A1}"/>
              </a:ext>
            </a:extLst>
          </p:cNvPr>
          <p:cNvSpPr/>
          <p:nvPr/>
        </p:nvSpPr>
        <p:spPr>
          <a:xfrm>
            <a:off x="208088" y="-22261"/>
            <a:ext cx="4291904" cy="707886"/>
          </a:xfrm>
          <a:prstGeom prst="rect">
            <a:avLst/>
          </a:prstGeom>
        </p:spPr>
        <p:txBody>
          <a:bodyPr>
            <a:spAutoFit/>
          </a:bodyPr>
          <a:lstStyle/>
          <a:p>
            <a:pPr eaLnBrk="1" fontAlgn="auto" hangingPunct="1">
              <a:spcAft>
                <a:spcPts val="0"/>
              </a:spcAft>
              <a:defRPr/>
            </a:pPr>
            <a:r>
              <a:rPr lang="en-US" altLang="zh-CN" sz="20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IPF patient-specific gas exchange analysis</a:t>
            </a:r>
          </a:p>
        </p:txBody>
      </p:sp>
      <p:pic>
        <p:nvPicPr>
          <p:cNvPr id="30723" name="图片 4">
            <a:extLst>
              <a:ext uri="{FF2B5EF4-FFF2-40B4-BE49-F238E27FC236}">
                <a16:creationId xmlns="" xmlns:a16="http://schemas.microsoft.com/office/drawing/2014/main" id="{7EBFF100-711A-F34A-BC56-1A7B4DFA6F51}"/>
              </a:ext>
            </a:extLst>
          </p:cNvPr>
          <p:cNvPicPr>
            <a:picLocks noChangeAspect="1"/>
          </p:cNvPicPr>
          <p:nvPr/>
        </p:nvPicPr>
        <p:blipFill>
          <a:blip r:embed="rId3">
            <a:extLst>
              <a:ext uri="{28A0092B-C50C-407E-A947-70E740481C1C}">
                <a14:useLocalDpi xmlns:a14="http://schemas.microsoft.com/office/drawing/2010/main" val="0"/>
              </a:ext>
            </a:extLst>
          </a:blip>
          <a:srcRect l="6688" t="1097" r="7475" b="-261"/>
          <a:stretch>
            <a:fillRect/>
          </a:stretch>
        </p:blipFill>
        <p:spPr bwMode="auto">
          <a:xfrm>
            <a:off x="5364163" y="790575"/>
            <a:ext cx="3168650" cy="212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图片 5">
            <a:extLst>
              <a:ext uri="{FF2B5EF4-FFF2-40B4-BE49-F238E27FC236}">
                <a16:creationId xmlns="" xmlns:a16="http://schemas.microsoft.com/office/drawing/2014/main" id="{3C09A275-E988-1C4C-8645-2D5242ABC54D}"/>
              </a:ext>
            </a:extLst>
          </p:cNvPr>
          <p:cNvPicPr>
            <a:picLocks noChangeAspect="1"/>
          </p:cNvPicPr>
          <p:nvPr/>
        </p:nvPicPr>
        <p:blipFill>
          <a:blip r:embed="rId4" cstate="print">
            <a:extLst>
              <a:ext uri="{28A0092B-C50C-407E-A947-70E740481C1C}">
                <a14:useLocalDpi xmlns:a14="http://schemas.microsoft.com/office/drawing/2010/main" val="0"/>
              </a:ext>
            </a:extLst>
          </a:blip>
          <a:srcRect l="6216" t="2388" r="6758"/>
          <a:stretch>
            <a:fillRect/>
          </a:stretch>
        </p:blipFill>
        <p:spPr bwMode="auto">
          <a:xfrm>
            <a:off x="5303838" y="3076575"/>
            <a:ext cx="3228975"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文本框 6">
            <a:extLst>
              <a:ext uri="{FF2B5EF4-FFF2-40B4-BE49-F238E27FC236}">
                <a16:creationId xmlns="" xmlns:a16="http://schemas.microsoft.com/office/drawing/2014/main" id="{F216F708-C190-4D45-AC20-275C89F37B10}"/>
              </a:ext>
            </a:extLst>
          </p:cNvPr>
          <p:cNvSpPr txBox="1">
            <a:spLocks noChangeArrowheads="1"/>
          </p:cNvSpPr>
          <p:nvPr/>
        </p:nvSpPr>
        <p:spPr bwMode="auto">
          <a:xfrm>
            <a:off x="1549400" y="4911725"/>
            <a:ext cx="3313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t>V/Q ratio distribution</a:t>
            </a:r>
            <a:endParaRPr lang="zh-CN" altLang="en-US"/>
          </a:p>
        </p:txBody>
      </p:sp>
      <p:sp>
        <p:nvSpPr>
          <p:cNvPr id="8" name="文本框 7">
            <a:extLst>
              <a:ext uri="{FF2B5EF4-FFF2-40B4-BE49-F238E27FC236}">
                <a16:creationId xmlns="" xmlns:a16="http://schemas.microsoft.com/office/drawing/2014/main" id="{CD9E48C4-8998-BC44-8E2E-B2FD43D571C9}"/>
              </a:ext>
            </a:extLst>
          </p:cNvPr>
          <p:cNvSpPr txBox="1"/>
          <p:nvPr/>
        </p:nvSpPr>
        <p:spPr>
          <a:xfrm>
            <a:off x="373063" y="790575"/>
            <a:ext cx="3960812" cy="1477328"/>
          </a:xfrm>
          <a:prstGeom prst="rect">
            <a:avLst/>
          </a:prstGeom>
          <a:noFill/>
        </p:spPr>
        <p:txBody>
          <a:bodyPr>
            <a:spAutoFit/>
          </a:bodyPr>
          <a:lstStyle/>
          <a:p>
            <a:pPr>
              <a:defRPr/>
            </a:pPr>
            <a:r>
              <a:rPr lang="en-US" altLang="zh-CN" dirty="0"/>
              <a:t>Perfusion analysis:</a:t>
            </a:r>
          </a:p>
          <a:p>
            <a:pPr marL="285750" indent="-285750">
              <a:buFont typeface="Arial" panose="020B0604020202020204" pitchFamily="34" charset="0"/>
              <a:buChar char="•"/>
              <a:defRPr/>
            </a:pPr>
            <a:r>
              <a:rPr lang="en-US" altLang="zh-CN" dirty="0"/>
              <a:t>parameterize the model inputs </a:t>
            </a:r>
          </a:p>
          <a:p>
            <a:pPr marL="285750" indent="-285750">
              <a:buFont typeface="Arial" panose="020B0604020202020204" pitchFamily="34" charset="0"/>
              <a:buChar char="•"/>
              <a:defRPr/>
            </a:pPr>
            <a:r>
              <a:rPr lang="en-US" altLang="zh-CN" dirty="0"/>
              <a:t>generate vessel geometry </a:t>
            </a:r>
          </a:p>
          <a:p>
            <a:pPr marL="285750" indent="-285750">
              <a:buFont typeface="Arial" panose="020B0604020202020204" pitchFamily="34" charset="0"/>
              <a:buChar char="•"/>
              <a:defRPr/>
            </a:pPr>
            <a:r>
              <a:rPr lang="en-US" altLang="zh-CN" dirty="0"/>
              <a:t>reduce the vessel radius of disease labelled region</a:t>
            </a:r>
            <a:endParaRPr lang="zh-CN" altLang="en-US"/>
          </a:p>
        </p:txBody>
      </p:sp>
      <p:pic>
        <p:nvPicPr>
          <p:cNvPr id="30727" name="图片 8">
            <a:extLst>
              <a:ext uri="{FF2B5EF4-FFF2-40B4-BE49-F238E27FC236}">
                <a16:creationId xmlns="" xmlns:a16="http://schemas.microsoft.com/office/drawing/2014/main" id="{DE5E091B-6597-6A43-8D3B-7034AC91D722}"/>
              </a:ext>
            </a:extLst>
          </p:cNvPr>
          <p:cNvPicPr>
            <a:picLocks noChangeAspect="1"/>
          </p:cNvPicPr>
          <p:nvPr/>
        </p:nvPicPr>
        <p:blipFill>
          <a:blip r:embed="rId5">
            <a:extLst>
              <a:ext uri="{28A0092B-C50C-407E-A947-70E740481C1C}">
                <a14:useLocalDpi xmlns:a14="http://schemas.microsoft.com/office/drawing/2010/main" val="0"/>
              </a:ext>
            </a:extLst>
          </a:blip>
          <a:srcRect l="26816" t="39851" r="63367" b="40746"/>
          <a:stretch>
            <a:fillRect/>
          </a:stretch>
        </p:blipFill>
        <p:spPr bwMode="auto">
          <a:xfrm>
            <a:off x="4624388" y="3221038"/>
            <a:ext cx="457200"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图片 2">
            <a:extLst>
              <a:ext uri="{FF2B5EF4-FFF2-40B4-BE49-F238E27FC236}">
                <a16:creationId xmlns="" xmlns:a16="http://schemas.microsoft.com/office/drawing/2014/main" id="{57082BF6-D81F-CA40-BB13-356561F97B74}"/>
              </a:ext>
            </a:extLst>
          </p:cNvPr>
          <p:cNvPicPr>
            <a:picLocks noChangeAspect="1"/>
          </p:cNvPicPr>
          <p:nvPr/>
        </p:nvPicPr>
        <p:blipFill>
          <a:blip r:embed="rId6" cstate="print">
            <a:extLst>
              <a:ext uri="{28A0092B-C50C-407E-A947-70E740481C1C}">
                <a14:useLocalDpi xmlns:a14="http://schemas.microsoft.com/office/drawing/2010/main" val="0"/>
              </a:ext>
            </a:extLst>
          </a:blip>
          <a:srcRect l="29926" t="21506" r="30701" b="21999"/>
          <a:stretch>
            <a:fillRect/>
          </a:stretch>
        </p:blipFill>
        <p:spPr bwMode="auto">
          <a:xfrm>
            <a:off x="128588" y="2887663"/>
            <a:ext cx="21336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图片 3">
            <a:extLst>
              <a:ext uri="{FF2B5EF4-FFF2-40B4-BE49-F238E27FC236}">
                <a16:creationId xmlns="" xmlns:a16="http://schemas.microsoft.com/office/drawing/2014/main" id="{43C44370-2CE9-F249-B8E9-25805501631A}"/>
              </a:ext>
            </a:extLst>
          </p:cNvPr>
          <p:cNvPicPr>
            <a:picLocks noChangeAspect="1"/>
          </p:cNvPicPr>
          <p:nvPr/>
        </p:nvPicPr>
        <p:blipFill>
          <a:blip r:embed="rId7">
            <a:extLst>
              <a:ext uri="{28A0092B-C50C-407E-A947-70E740481C1C}">
                <a14:useLocalDpi xmlns:a14="http://schemas.microsoft.com/office/drawing/2010/main" val="0"/>
              </a:ext>
            </a:extLst>
          </a:blip>
          <a:srcRect l="30313" t="25787" r="31100" b="25787"/>
          <a:stretch>
            <a:fillRect/>
          </a:stretch>
        </p:blipFill>
        <p:spPr bwMode="auto">
          <a:xfrm>
            <a:off x="2373313" y="3081338"/>
            <a:ext cx="2028825"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C1F68FA-CD90-D74A-A07D-60F637824D0F}"/>
              </a:ext>
            </a:extLst>
          </p:cNvPr>
          <p:cNvSpPr txBox="1"/>
          <p:nvPr/>
        </p:nvSpPr>
        <p:spPr>
          <a:xfrm>
            <a:off x="133255" y="193204"/>
            <a:ext cx="4644008" cy="461665"/>
          </a:xfrm>
          <a:prstGeom prst="rect">
            <a:avLst/>
          </a:prstGeom>
          <a:noFill/>
        </p:spPr>
        <p:txBody>
          <a:bodyPr>
            <a:spAutoFit/>
          </a:bodyPr>
          <a:lstStyle/>
          <a:p>
            <a:pPr eaLnBrk="1" fontAlgn="auto" hangingPunct="1">
              <a:spcAft>
                <a:spcPts val="0"/>
              </a:spcAft>
              <a:defRPr/>
            </a:pPr>
            <a:r>
              <a:rPr lang="en-US" altLang="zh-CN" sz="2400" b="1" smtClean="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Conclusion</a:t>
            </a:r>
            <a:endParaRPr lang="zh-CN" altLang="en-US" sz="2400" b="1">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endParaRPr>
          </a:p>
        </p:txBody>
      </p:sp>
      <p:sp>
        <p:nvSpPr>
          <p:cNvPr id="4" name="TextBox 1059">
            <a:extLst>
              <a:ext uri="{FF2B5EF4-FFF2-40B4-BE49-F238E27FC236}">
                <a16:creationId xmlns="" xmlns:a16="http://schemas.microsoft.com/office/drawing/2014/main" id="{72DAA8E5-90E8-BA4E-A1DC-90AEAB38FB5D}"/>
              </a:ext>
            </a:extLst>
          </p:cNvPr>
          <p:cNvSpPr txBox="1"/>
          <p:nvPr/>
        </p:nvSpPr>
        <p:spPr>
          <a:xfrm>
            <a:off x="611188" y="1273175"/>
            <a:ext cx="7561212" cy="2069587"/>
          </a:xfrm>
          <a:prstGeom prst="rect">
            <a:avLst/>
          </a:prstGeom>
          <a:noFill/>
        </p:spPr>
        <p:txBody>
          <a:bodyPr wrap="square" lIns="129333" tIns="64666" rIns="129333" bIns="64666">
            <a:spAutoFit/>
          </a:bodyPr>
          <a:lstStyle/>
          <a:p>
            <a:pPr marL="285750" indent="-285750" algn="just">
              <a:buFont typeface="Wingdings" panose="05000000000000000000" pitchFamily="2" charset="2"/>
              <a:buChar char="Ø"/>
              <a:defRPr/>
            </a:pPr>
            <a:r>
              <a:rPr lang="en-US" smtClean="0">
                <a:latin typeface="+mn-lt"/>
              </a:rPr>
              <a:t>Combine quantitative characterization extracted from volumetric CT with PFTs to parameterize the computational model</a:t>
            </a:r>
            <a:endParaRPr lang="en-US" dirty="0">
              <a:latin typeface="+mn-lt"/>
            </a:endParaRPr>
          </a:p>
          <a:p>
            <a:pPr marL="285750" indent="-285750" algn="just">
              <a:buFont typeface="Wingdings" panose="05000000000000000000" pitchFamily="2" charset="2"/>
              <a:buChar char="Ø"/>
              <a:defRPr/>
            </a:pPr>
            <a:r>
              <a:rPr lang="en-US" smtClean="0">
                <a:latin typeface="+mn-lt"/>
              </a:rPr>
              <a:t>Simulate basic lung function</a:t>
            </a:r>
            <a:endParaRPr lang="en-NZ" dirty="0">
              <a:latin typeface="+mn-lt"/>
            </a:endParaRPr>
          </a:p>
          <a:p>
            <a:pPr marL="285750" indent="-285750" eaLnBrk="1" hangingPunct="1">
              <a:buFont typeface="Wingdings" panose="05000000000000000000" pitchFamily="2" charset="2"/>
              <a:buChar char="Ø"/>
              <a:defRPr/>
            </a:pPr>
            <a:r>
              <a:rPr lang="en-US" altLang="zh-CN" smtClean="0">
                <a:latin typeface="+mn-lt"/>
              </a:rPr>
              <a:t>Shape difference between IPF lungs and old normal lungs (PCA based SSM)</a:t>
            </a:r>
            <a:endParaRPr lang="en-US" altLang="zh-CN" dirty="0">
              <a:latin typeface="+mn-lt"/>
            </a:endParaRPr>
          </a:p>
          <a:p>
            <a:pPr marL="285750" indent="-285750" eaLnBrk="1" hangingPunct="1">
              <a:buFont typeface="Wingdings" panose="05000000000000000000" pitchFamily="2" charset="2"/>
              <a:buChar char="Ø"/>
              <a:defRPr/>
            </a:pPr>
            <a:r>
              <a:rPr lang="en-NZ" altLang="zh-CN" smtClean="0">
                <a:latin typeface="+mn-lt"/>
              </a:rPr>
              <a:t>The decline of lung function could not be fully explained by radiological tissue abnormalities</a:t>
            </a:r>
            <a:endParaRPr lang="en-NZ" altLang="zh-CN" dirty="0">
              <a:latin typeface="+mn-lt"/>
            </a:endParaRPr>
          </a:p>
          <a:p>
            <a:pPr eaLnBrk="1" hangingPunct="1">
              <a:buFont typeface="Wingdings" panose="05000000000000000000" pitchFamily="2" charset="2"/>
              <a:buChar char="Ø"/>
              <a:defRPr/>
            </a:pPr>
            <a:endParaRPr lang="en-NZ" altLang="zh-C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 xmlns:a16="http://schemas.microsoft.com/office/drawing/2014/main" id="{5015D867-E2B9-BC43-BA83-ABB8E3CF4524}"/>
              </a:ext>
            </a:extLst>
          </p:cNvPr>
          <p:cNvSpPr>
            <a:spLocks noGrp="1" noChangeArrowheads="1"/>
          </p:cNvSpPr>
          <p:nvPr>
            <p:ph type="ctrTitle"/>
          </p:nvPr>
        </p:nvSpPr>
        <p:spPr bwMode="auto">
          <a:xfrm>
            <a:off x="1547813" y="1562100"/>
            <a:ext cx="5256212" cy="9525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l"/>
            <a:r>
              <a:rPr lang="en-US" altLang="zh-CN" b="1" dirty="0"/>
              <a:t>Thank you</a:t>
            </a:r>
            <a:r>
              <a:rPr lang="zh-CN" altLang="zh-CN" b="1"/>
              <a:t/>
            </a:r>
            <a:br>
              <a:rPr lang="zh-CN" altLang="zh-CN" b="1"/>
            </a:br>
            <a:endParaRPr lang="en-GB" altLang="en-US" b="1" dirty="0">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77582265-2453-324A-BCF1-293628B38417}"/>
              </a:ext>
            </a:extLst>
          </p:cNvPr>
          <p:cNvSpPr txBox="1"/>
          <p:nvPr/>
        </p:nvSpPr>
        <p:spPr>
          <a:xfrm>
            <a:off x="133255" y="193204"/>
            <a:ext cx="4644008" cy="461665"/>
          </a:xfrm>
          <a:prstGeom prst="rect">
            <a:avLst/>
          </a:prstGeom>
          <a:noFill/>
        </p:spPr>
        <p:txBody>
          <a:bodyPr>
            <a:spAutoFit/>
          </a:bodyPr>
          <a:lstStyle/>
          <a:p>
            <a:pPr eaLnBrk="1" fontAlgn="auto" hangingPunct="1">
              <a:spcAft>
                <a:spcPts val="0"/>
              </a:spcAft>
              <a:defRPr/>
            </a:pPr>
            <a:r>
              <a:rPr lang="en-US" altLang="zh-CN" sz="24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Background</a:t>
            </a:r>
            <a:endParaRPr lang="zh-CN" altLang="en-US" sz="2400" b="1">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endParaRPr>
          </a:p>
        </p:txBody>
      </p:sp>
      <p:pic>
        <p:nvPicPr>
          <p:cNvPr id="6147" name="图片 3">
            <a:extLst>
              <a:ext uri="{FF2B5EF4-FFF2-40B4-BE49-F238E27FC236}">
                <a16:creationId xmlns="" xmlns:a16="http://schemas.microsoft.com/office/drawing/2014/main" id="{980BAADD-3B8E-A84D-9E33-6408FF173A1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2465388"/>
            <a:ext cx="4838700" cy="325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 xmlns:a16="http://schemas.microsoft.com/office/drawing/2014/main" id="{3A750E1F-1A22-3949-9807-9875EC7CEFE0}"/>
              </a:ext>
            </a:extLst>
          </p:cNvPr>
          <p:cNvSpPr/>
          <p:nvPr/>
        </p:nvSpPr>
        <p:spPr>
          <a:xfrm>
            <a:off x="468313" y="1001713"/>
            <a:ext cx="7418387" cy="1323975"/>
          </a:xfrm>
          <a:prstGeom prst="rect">
            <a:avLst/>
          </a:prstGeom>
        </p:spPr>
        <p:txBody>
          <a:bodyPr wrap="none">
            <a:spAutoFit/>
          </a:bodyPr>
          <a:lstStyle/>
          <a:p>
            <a:pPr marL="285750" indent="-285750">
              <a:lnSpc>
                <a:spcPts val="2360"/>
              </a:lnSpc>
              <a:buFont typeface="Wingdings" panose="05000000000000000000" pitchFamily="2" charset="2"/>
              <a:buChar char="Ø"/>
              <a:defRPr/>
            </a:pPr>
            <a:r>
              <a:rPr lang="en-US" altLang="zh-CN" dirty="0">
                <a:latin typeface="+mj-lt"/>
                <a:cs typeface="Times New Roman" panose="02020603050405020304" pitchFamily="18" charset="0"/>
              </a:rPr>
              <a:t>Idiopathic pulmonary fibrosis (IPF) is a chronic and life-threatening disease</a:t>
            </a:r>
          </a:p>
          <a:p>
            <a:pPr marL="285750" indent="-285750">
              <a:lnSpc>
                <a:spcPts val="2360"/>
              </a:lnSpc>
              <a:buFont typeface="Wingdings" panose="05000000000000000000" pitchFamily="2" charset="2"/>
              <a:buChar char="Ø"/>
              <a:defRPr/>
            </a:pPr>
            <a:r>
              <a:rPr lang="en-US" altLang="zh-CN" dirty="0">
                <a:latin typeface="+mj-lt"/>
                <a:cs typeface="Times New Roman" panose="02020603050405020304" pitchFamily="18" charset="0"/>
              </a:rPr>
              <a:t>Cause is unknown</a:t>
            </a:r>
          </a:p>
          <a:p>
            <a:pPr marL="285750" indent="-285750">
              <a:lnSpc>
                <a:spcPts val="2360"/>
              </a:lnSpc>
              <a:buFont typeface="Wingdings" panose="05000000000000000000" pitchFamily="2" charset="2"/>
              <a:buChar char="Ø"/>
              <a:defRPr/>
            </a:pPr>
            <a:r>
              <a:rPr lang="en-US" altLang="zh-CN" dirty="0">
                <a:latin typeface="+mj-lt"/>
                <a:cs typeface="Times New Roman" panose="02020603050405020304" pitchFamily="18" charset="0"/>
              </a:rPr>
              <a:t>Etiology remains elusive</a:t>
            </a:r>
          </a:p>
          <a:p>
            <a:pPr marL="285750" indent="-285750">
              <a:lnSpc>
                <a:spcPts val="2360"/>
              </a:lnSpc>
              <a:buFont typeface="Wingdings" panose="05000000000000000000" pitchFamily="2" charset="2"/>
              <a:buChar char="Ø"/>
              <a:defRPr/>
            </a:pPr>
            <a:r>
              <a:rPr lang="en-US" altLang="zh-CN" dirty="0">
                <a:latin typeface="+mj-lt"/>
                <a:cs typeface="Times New Roman" panose="02020603050405020304" pitchFamily="18" charset="0"/>
              </a:rPr>
              <a:t>Progression is variable and unpredictable</a:t>
            </a:r>
            <a:endParaRPr lang="zh-CN" altLang="en-US" dirty="0">
              <a:latin typeface="+mj-lt"/>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A00A7420-E275-494A-81D5-585B11A0570F}"/>
              </a:ext>
            </a:extLst>
          </p:cNvPr>
          <p:cNvSpPr txBox="1"/>
          <p:nvPr/>
        </p:nvSpPr>
        <p:spPr>
          <a:xfrm>
            <a:off x="133255" y="193204"/>
            <a:ext cx="4644008" cy="461665"/>
          </a:xfrm>
          <a:prstGeom prst="rect">
            <a:avLst/>
          </a:prstGeom>
          <a:noFill/>
        </p:spPr>
        <p:txBody>
          <a:bodyPr>
            <a:spAutoFit/>
          </a:bodyPr>
          <a:lstStyle/>
          <a:p>
            <a:pPr eaLnBrk="1" fontAlgn="auto" hangingPunct="1">
              <a:spcAft>
                <a:spcPts val="0"/>
              </a:spcAft>
              <a:defRPr/>
            </a:pPr>
            <a:r>
              <a:rPr lang="en-US" altLang="zh-CN" sz="24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Background</a:t>
            </a:r>
            <a:endParaRPr lang="zh-CN" altLang="en-US" sz="2400" b="1">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endParaRPr>
          </a:p>
        </p:txBody>
      </p:sp>
      <p:pic>
        <p:nvPicPr>
          <p:cNvPr id="8195" name="图片 1">
            <a:extLst>
              <a:ext uri="{FF2B5EF4-FFF2-40B4-BE49-F238E27FC236}">
                <a16:creationId xmlns="" xmlns:a16="http://schemas.microsoft.com/office/drawing/2014/main" id="{825DA878-281D-9C4B-85DE-1249167C68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2777548"/>
            <a:ext cx="5976937" cy="23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 xmlns:a16="http://schemas.microsoft.com/office/drawing/2014/main" id="{778573C1-5892-8A47-92C6-5397A6A9C447}"/>
              </a:ext>
            </a:extLst>
          </p:cNvPr>
          <p:cNvSpPr/>
          <p:nvPr/>
        </p:nvSpPr>
        <p:spPr>
          <a:xfrm>
            <a:off x="439419" y="991874"/>
            <a:ext cx="8675687" cy="1323439"/>
          </a:xfrm>
          <a:prstGeom prst="rect">
            <a:avLst/>
          </a:prstGeom>
        </p:spPr>
        <p:txBody>
          <a:bodyPr>
            <a:spAutoFit/>
          </a:bodyPr>
          <a:lstStyle/>
          <a:p>
            <a:pPr marL="285750" indent="-285750">
              <a:lnSpc>
                <a:spcPts val="2360"/>
              </a:lnSpc>
              <a:buFont typeface="Wingdings" panose="05000000000000000000" pitchFamily="2" charset="2"/>
              <a:buChar char="Ø"/>
              <a:defRPr/>
            </a:pPr>
            <a:r>
              <a:rPr lang="en-US" altLang="zh-CN" dirty="0">
                <a:latin typeface="+mj-lt"/>
                <a:cs typeface="Times New Roman" panose="02020603050405020304" pitchFamily="18" charset="0"/>
              </a:rPr>
              <a:t>HRCT is an </a:t>
            </a:r>
            <a:r>
              <a:rPr lang="en-NZ" altLang="zh-CN" dirty="0">
                <a:latin typeface="+mj-lt"/>
                <a:cs typeface="Times New Roman" panose="02020603050405020304" pitchFamily="18" charset="0"/>
              </a:rPr>
              <a:t>essential tool in evaluating lung disease</a:t>
            </a:r>
            <a:endParaRPr lang="en-US" altLang="zh-CN" dirty="0">
              <a:latin typeface="+mj-lt"/>
              <a:cs typeface="Times New Roman" panose="02020603050405020304" pitchFamily="18" charset="0"/>
            </a:endParaRPr>
          </a:p>
          <a:p>
            <a:pPr marL="285750" indent="-285750">
              <a:lnSpc>
                <a:spcPts val="2360"/>
              </a:lnSpc>
              <a:buFont typeface="Wingdings" panose="05000000000000000000" pitchFamily="2" charset="2"/>
              <a:buChar char="Ø"/>
              <a:defRPr/>
            </a:pPr>
            <a:r>
              <a:rPr lang="en-US" altLang="zh-CN" dirty="0">
                <a:latin typeface="+mj-lt"/>
                <a:cs typeface="Times New Roman" panose="02020603050405020304" pitchFamily="18" charset="0"/>
              </a:rPr>
              <a:t>Associated with the presence of a usual interstitial pneumonia (UIP) pattern on HRCT (ATS/ERS criteria)</a:t>
            </a:r>
          </a:p>
          <a:p>
            <a:pPr marL="285750" indent="-285750">
              <a:lnSpc>
                <a:spcPts val="2360"/>
              </a:lnSpc>
              <a:buFont typeface="Wingdings" panose="05000000000000000000" pitchFamily="2" charset="2"/>
              <a:buChar char="Ø"/>
              <a:defRPr/>
            </a:pPr>
            <a:r>
              <a:rPr lang="en-US" altLang="zh-CN" dirty="0">
                <a:latin typeface="+mj-lt"/>
                <a:cs typeface="Times New Roman" panose="02020603050405020304" pitchFamily="18" charset="0"/>
              </a:rPr>
              <a:t>Honeycomb, reticular</a:t>
            </a:r>
            <a:r>
              <a:rPr lang="en-US" altLang="zh-CN">
                <a:latin typeface="+mj-lt"/>
                <a:cs typeface="Times New Roman" panose="02020603050405020304" pitchFamily="18" charset="0"/>
              </a:rPr>
              <a:t>, </a:t>
            </a:r>
            <a:r>
              <a:rPr lang="en-US" altLang="zh-CN" smtClean="0">
                <a:latin typeface="+mj-lt"/>
                <a:cs typeface="Times New Roman" panose="02020603050405020304" pitchFamily="18" charset="0"/>
              </a:rPr>
              <a:t>ground-glass</a:t>
            </a:r>
          </a:p>
        </p:txBody>
      </p:sp>
      <p:cxnSp>
        <p:nvCxnSpPr>
          <p:cNvPr id="7" name="直接箭头连接符 6">
            <a:extLst>
              <a:ext uri="{FF2B5EF4-FFF2-40B4-BE49-F238E27FC236}">
                <a16:creationId xmlns="" xmlns:a16="http://schemas.microsoft.com/office/drawing/2014/main" id="{0B248C3A-0363-1A42-B659-F247707CCED6}"/>
              </a:ext>
            </a:extLst>
          </p:cNvPr>
          <p:cNvCxnSpPr/>
          <p:nvPr/>
        </p:nvCxnSpPr>
        <p:spPr>
          <a:xfrm flipH="1" flipV="1">
            <a:off x="6300788" y="4945063"/>
            <a:ext cx="215900" cy="2159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 xmlns:a16="http://schemas.microsoft.com/office/drawing/2014/main" id="{1ED7F54F-1EB3-DE40-A24F-7418122B1B5D}"/>
              </a:ext>
            </a:extLst>
          </p:cNvPr>
          <p:cNvCxnSpPr/>
          <p:nvPr/>
        </p:nvCxnSpPr>
        <p:spPr>
          <a:xfrm flipH="1">
            <a:off x="3492500" y="3578225"/>
            <a:ext cx="287338" cy="1428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 xmlns:a16="http://schemas.microsoft.com/office/drawing/2014/main" id="{F3505BBD-F3A8-E440-BC2E-8DC6CA2DF283}"/>
              </a:ext>
            </a:extLst>
          </p:cNvPr>
          <p:cNvCxnSpPr/>
          <p:nvPr/>
        </p:nvCxnSpPr>
        <p:spPr>
          <a:xfrm flipV="1">
            <a:off x="4805363" y="5005388"/>
            <a:ext cx="342900" cy="29845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 xmlns:a16="http://schemas.microsoft.com/office/drawing/2014/main" id="{53377389-C12E-1C40-AE86-6555CE50F790}"/>
              </a:ext>
            </a:extLst>
          </p:cNvPr>
          <p:cNvCxnSpPr/>
          <p:nvPr/>
        </p:nvCxnSpPr>
        <p:spPr>
          <a:xfrm flipV="1">
            <a:off x="1547813" y="4856163"/>
            <a:ext cx="269875" cy="19685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6C803DBD-9B00-6346-B988-4D8CD361C385}"/>
              </a:ext>
            </a:extLst>
          </p:cNvPr>
          <p:cNvSpPr/>
          <p:nvPr/>
        </p:nvSpPr>
        <p:spPr>
          <a:xfrm>
            <a:off x="276491" y="215646"/>
            <a:ext cx="809837" cy="461665"/>
          </a:xfrm>
          <a:prstGeom prst="rect">
            <a:avLst/>
          </a:prstGeom>
        </p:spPr>
        <p:txBody>
          <a:bodyPr wrap="none">
            <a:spAutoFit/>
          </a:bodyPr>
          <a:lstStyle/>
          <a:p>
            <a:pPr eaLnBrk="1" fontAlgn="auto" hangingPunct="1">
              <a:spcAft>
                <a:spcPts val="0"/>
              </a:spcAft>
              <a:defRPr/>
            </a:pPr>
            <a:r>
              <a:rPr lang="en-US" altLang="zh-CN" sz="2400" b="1" smtClean="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Aim</a:t>
            </a:r>
            <a:endParaRPr lang="en-US" altLang="zh-CN" sz="24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endParaRPr>
          </a:p>
        </p:txBody>
      </p:sp>
      <p:sp>
        <p:nvSpPr>
          <p:cNvPr id="4" name="矩形 3">
            <a:extLst>
              <a:ext uri="{FF2B5EF4-FFF2-40B4-BE49-F238E27FC236}">
                <a16:creationId xmlns="" xmlns:a16="http://schemas.microsoft.com/office/drawing/2014/main" id="{CF727D61-D726-D543-8FEF-A8D02CE3833C}"/>
              </a:ext>
            </a:extLst>
          </p:cNvPr>
          <p:cNvSpPr/>
          <p:nvPr/>
        </p:nvSpPr>
        <p:spPr>
          <a:xfrm>
            <a:off x="327734" y="1003719"/>
            <a:ext cx="7416800" cy="1015663"/>
          </a:xfrm>
          <a:prstGeom prst="rect">
            <a:avLst/>
          </a:prstGeom>
        </p:spPr>
        <p:txBody>
          <a:bodyPr>
            <a:spAutoFit/>
          </a:bodyPr>
          <a:lstStyle/>
          <a:p>
            <a:pPr>
              <a:lnSpc>
                <a:spcPts val="2360"/>
              </a:lnSpc>
              <a:defRPr/>
            </a:pPr>
            <a:r>
              <a:rPr lang="en-US" altLang="zh-CN" b="1" smtClean="0">
                <a:latin typeface="+mn-lt"/>
              </a:rPr>
              <a:t>Currently published </a:t>
            </a:r>
            <a:r>
              <a:rPr lang="en-US" altLang="zh-CN" b="1" smtClean="0">
                <a:latin typeface="+mn-lt"/>
              </a:rPr>
              <a:t>work:</a:t>
            </a:r>
            <a:endParaRPr lang="en-US" altLang="zh-CN" b="1">
              <a:latin typeface="+mn-lt"/>
            </a:endParaRPr>
          </a:p>
          <a:p>
            <a:pPr marL="285750" indent="-285750">
              <a:lnSpc>
                <a:spcPts val="2360"/>
              </a:lnSpc>
              <a:buFont typeface="Arial" panose="020B0604020202020204" pitchFamily="34" charset="0"/>
              <a:buChar char="•"/>
              <a:defRPr/>
            </a:pPr>
            <a:r>
              <a:rPr lang="en-US" altLang="zh-CN" smtClean="0">
                <a:latin typeface="+mn-lt"/>
              </a:rPr>
              <a:t>Quantitative </a:t>
            </a:r>
            <a:r>
              <a:rPr lang="en-US" altLang="zh-CN" dirty="0">
                <a:latin typeface="+mn-lt"/>
              </a:rPr>
              <a:t>analysis </a:t>
            </a:r>
            <a:r>
              <a:rPr lang="en-US" altLang="zh-CN">
                <a:latin typeface="+mn-lt"/>
              </a:rPr>
              <a:t>of </a:t>
            </a:r>
            <a:r>
              <a:rPr lang="en-US" altLang="zh-CN" smtClean="0">
                <a:latin typeface="+mn-lt"/>
              </a:rPr>
              <a:t>radiological images</a:t>
            </a:r>
            <a:endParaRPr lang="en-US" altLang="zh-CN">
              <a:latin typeface="+mn-lt"/>
            </a:endParaRPr>
          </a:p>
          <a:p>
            <a:pPr marL="285750" indent="-285750">
              <a:lnSpc>
                <a:spcPts val="2360"/>
              </a:lnSpc>
              <a:buFont typeface="Arial" panose="020B0604020202020204" pitchFamily="34" charset="0"/>
              <a:buChar char="•"/>
              <a:defRPr/>
            </a:pPr>
            <a:r>
              <a:rPr lang="en-US" altLang="zh-CN">
                <a:latin typeface="+mn-lt"/>
              </a:rPr>
              <a:t>Clinical functional </a:t>
            </a:r>
            <a:r>
              <a:rPr lang="en-US" altLang="zh-CN" smtClean="0">
                <a:latin typeface="+mn-lt"/>
              </a:rPr>
              <a:t>measurements</a:t>
            </a:r>
            <a:endParaRPr lang="en-US" altLang="zh-CN">
              <a:latin typeface="+mn-lt"/>
            </a:endParaRPr>
          </a:p>
        </p:txBody>
      </p:sp>
      <p:sp>
        <p:nvSpPr>
          <p:cNvPr id="10250" name="AutoShape 4">
            <a:extLst>
              <a:ext uri="{FF2B5EF4-FFF2-40B4-BE49-F238E27FC236}">
                <a16:creationId xmlns="" xmlns:a16="http://schemas.microsoft.com/office/drawing/2014/main" id="{0C7CF107-2CDD-F14C-96A7-99D636E986A3}"/>
              </a:ext>
            </a:extLst>
          </p:cNvPr>
          <p:cNvSpPr>
            <a:spLocks noChangeArrowheads="1"/>
          </p:cNvSpPr>
          <p:nvPr/>
        </p:nvSpPr>
        <p:spPr bwMode="auto">
          <a:xfrm>
            <a:off x="293507" y="2488986"/>
            <a:ext cx="4026853" cy="2846086"/>
          </a:xfrm>
          <a:prstGeom prst="roundRect">
            <a:avLst>
              <a:gd name="adj" fmla="val 10000"/>
            </a:avLst>
          </a:prstGeom>
          <a:solidFill>
            <a:schemeClr val="accent1">
              <a:alpha val="45882"/>
            </a:schemeClr>
          </a:solidFill>
          <a:ln w="6350">
            <a:solidFill>
              <a:schemeClr val="accent1">
                <a:alpha val="89018"/>
              </a:schemeClr>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10251" name="图片 25">
            <a:extLst>
              <a:ext uri="{FF2B5EF4-FFF2-40B4-BE49-F238E27FC236}">
                <a16:creationId xmlns="" xmlns:a16="http://schemas.microsoft.com/office/drawing/2014/main" id="{EEC5CF2E-BFD8-A042-A3A0-56939D289D5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075" y="2155214"/>
            <a:ext cx="4984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9" name="矩形 7">
            <a:extLst>
              <a:ext uri="{FF2B5EF4-FFF2-40B4-BE49-F238E27FC236}">
                <a16:creationId xmlns="" xmlns:a16="http://schemas.microsoft.com/office/drawing/2014/main" id="{3C6007C7-932C-4245-9132-B0516495B78A}"/>
              </a:ext>
            </a:extLst>
          </p:cNvPr>
          <p:cNvSpPr>
            <a:spLocks noChangeArrowheads="1"/>
          </p:cNvSpPr>
          <p:nvPr/>
        </p:nvSpPr>
        <p:spPr bwMode="auto">
          <a:xfrm>
            <a:off x="478783" y="2332534"/>
            <a:ext cx="394652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mtClean="0">
              <a:latin typeface="Calibri" panose="020F0502020204030204" pitchFamily="34" charset="0"/>
            </a:endParaRPr>
          </a:p>
          <a:p>
            <a:r>
              <a:rPr lang="en-US" altLang="zh-CN" smtClean="0">
                <a:latin typeface="Calibri" panose="020F0502020204030204" pitchFamily="34" charset="0"/>
              </a:rPr>
              <a:t>Radiological </a:t>
            </a:r>
            <a:r>
              <a:rPr lang="en-US" altLang="zh-CN">
                <a:latin typeface="Calibri" panose="020F0502020204030204" pitchFamily="34" charset="0"/>
              </a:rPr>
              <a:t>images </a:t>
            </a:r>
            <a:r>
              <a:rPr lang="en-US" altLang="zh-CN" smtClean="0">
                <a:latin typeface="Calibri" panose="020F0502020204030204" pitchFamily="34" charset="0"/>
              </a:rPr>
              <a:t>may be not </a:t>
            </a:r>
            <a:r>
              <a:rPr lang="en-US" altLang="zh-CN">
                <a:latin typeface="Calibri" panose="020F0502020204030204" pitchFamily="34" charset="0"/>
              </a:rPr>
              <a:t>sufficient enough to explain the decline of lung function</a:t>
            </a:r>
          </a:p>
          <a:p>
            <a:endParaRPr lang="en-US" altLang="zh-CN">
              <a:latin typeface="Calibri" panose="020F0502020204030204" pitchFamily="34" charset="0"/>
            </a:endParaRPr>
          </a:p>
          <a:p>
            <a:r>
              <a:rPr lang="en-US" altLang="zh-CN" smtClean="0">
                <a:latin typeface="Calibri" panose="020F0502020204030204" pitchFamily="34" charset="0"/>
              </a:rPr>
              <a:t>Limited </a:t>
            </a:r>
            <a:r>
              <a:rPr lang="en-US" altLang="zh-CN" dirty="0">
                <a:latin typeface="Calibri" panose="020F0502020204030204" pitchFamily="34" charset="0"/>
              </a:rPr>
              <a:t>research into combining spatial data with functional </a:t>
            </a:r>
            <a:r>
              <a:rPr lang="en-US" altLang="zh-CN">
                <a:latin typeface="Calibri" panose="020F0502020204030204" pitchFamily="34" charset="0"/>
              </a:rPr>
              <a:t>data</a:t>
            </a:r>
            <a:r>
              <a:rPr lang="en-US" altLang="zh-CN" smtClean="0">
                <a:latin typeface="Calibri" panose="020F0502020204030204" pitchFamily="34" charset="0"/>
              </a:rPr>
              <a:t>.</a:t>
            </a:r>
            <a:endParaRPr lang="en-US" altLang="zh-CN">
              <a:latin typeface="Calibri" panose="020F0502020204030204" pitchFamily="34" charset="0"/>
            </a:endParaRPr>
          </a:p>
          <a:p>
            <a:endParaRPr lang="en-US" altLang="zh-CN" smtClean="0">
              <a:latin typeface="Calibri" panose="020F0502020204030204" pitchFamily="34" charset="0"/>
            </a:endParaRPr>
          </a:p>
          <a:p>
            <a:r>
              <a:rPr lang="en-US" altLang="zh-CN" smtClean="0">
                <a:latin typeface="Calibri" panose="020F0502020204030204" pitchFamily="34" charset="0"/>
              </a:rPr>
              <a:t>No </a:t>
            </a:r>
            <a:r>
              <a:rPr lang="en-NZ" altLang="zh-CN" smtClean="0">
                <a:latin typeface="Calibri" panose="020F0502020204030204" pitchFamily="34" charset="0"/>
              </a:rPr>
              <a:t>established quantitative tools to assess the progression of IPF</a:t>
            </a:r>
          </a:p>
          <a:p>
            <a:endParaRPr lang="en-NZ" altLang="zh-CN">
              <a:latin typeface="Calibri" panose="020F0502020204030204" pitchFamily="34" charset="0"/>
            </a:endParaRPr>
          </a:p>
          <a:p>
            <a:endParaRPr lang="zh-CN" altLang="en-US">
              <a:latin typeface="Calibri" panose="020F0502020204030204" pitchFamily="34" charset="0"/>
            </a:endParaRPr>
          </a:p>
        </p:txBody>
      </p:sp>
      <p:sp>
        <p:nvSpPr>
          <p:cNvPr id="3" name="文本框 2"/>
          <p:cNvSpPr txBox="1"/>
          <p:nvPr/>
        </p:nvSpPr>
        <p:spPr>
          <a:xfrm>
            <a:off x="4977685" y="1648311"/>
            <a:ext cx="1802876" cy="830997"/>
          </a:xfrm>
          <a:prstGeom prst="rect">
            <a:avLst/>
          </a:prstGeom>
          <a:noFill/>
          <a:ln>
            <a:solidFill>
              <a:schemeClr val="accent1"/>
            </a:solidFill>
          </a:ln>
        </p:spPr>
        <p:txBody>
          <a:bodyPr wrap="square" rtlCol="0">
            <a:spAutoFit/>
          </a:bodyPr>
          <a:lstStyle/>
          <a:p>
            <a:pPr algn="ctr"/>
            <a:r>
              <a:rPr lang="en-US" altLang="zh-CN" sz="1600" smtClean="0"/>
              <a:t>Quantitative analysis on volumetric </a:t>
            </a:r>
            <a:r>
              <a:rPr lang="en-US" altLang="zh-CN" sz="1600" smtClean="0"/>
              <a:t>CT</a:t>
            </a:r>
            <a:endParaRPr lang="zh-CN" altLang="en-US" sz="1600"/>
          </a:p>
        </p:txBody>
      </p:sp>
      <p:sp>
        <p:nvSpPr>
          <p:cNvPr id="13" name="文本框 12"/>
          <p:cNvSpPr txBox="1"/>
          <p:nvPr/>
        </p:nvSpPr>
        <p:spPr>
          <a:xfrm>
            <a:off x="7050625" y="1838304"/>
            <a:ext cx="1865411" cy="584775"/>
          </a:xfrm>
          <a:prstGeom prst="rect">
            <a:avLst/>
          </a:prstGeom>
          <a:noFill/>
          <a:ln>
            <a:solidFill>
              <a:schemeClr val="accent1"/>
            </a:solidFill>
          </a:ln>
        </p:spPr>
        <p:txBody>
          <a:bodyPr wrap="square" rtlCol="0">
            <a:spAutoFit/>
          </a:bodyPr>
          <a:lstStyle/>
          <a:p>
            <a:pPr algn="ctr"/>
            <a:r>
              <a:rPr lang="en-US" altLang="zh-CN" sz="1600" smtClean="0"/>
              <a:t>Pulmonary functional tests</a:t>
            </a:r>
            <a:endParaRPr lang="zh-CN" altLang="en-US" sz="1600"/>
          </a:p>
        </p:txBody>
      </p:sp>
      <p:sp>
        <p:nvSpPr>
          <p:cNvPr id="16" name="文本框 15"/>
          <p:cNvSpPr txBox="1"/>
          <p:nvPr/>
        </p:nvSpPr>
        <p:spPr>
          <a:xfrm>
            <a:off x="5671778" y="3165420"/>
            <a:ext cx="2482216" cy="584775"/>
          </a:xfrm>
          <a:prstGeom prst="rect">
            <a:avLst/>
          </a:prstGeom>
          <a:noFill/>
          <a:ln>
            <a:solidFill>
              <a:schemeClr val="accent1"/>
            </a:solidFill>
          </a:ln>
        </p:spPr>
        <p:txBody>
          <a:bodyPr wrap="square" rtlCol="0">
            <a:spAutoFit/>
          </a:bodyPr>
          <a:lstStyle/>
          <a:p>
            <a:pPr algn="ctr"/>
            <a:r>
              <a:rPr lang="en-US" altLang="zh-CN" sz="1600" smtClean="0"/>
              <a:t>Computational models:</a:t>
            </a:r>
          </a:p>
          <a:p>
            <a:pPr algn="ctr"/>
            <a:r>
              <a:rPr lang="en-US" altLang="zh-CN" sz="1600" smtClean="0"/>
              <a:t>IPF lung function</a:t>
            </a:r>
            <a:endParaRPr lang="zh-CN" altLang="en-US" sz="1600"/>
          </a:p>
        </p:txBody>
      </p:sp>
      <p:sp>
        <p:nvSpPr>
          <p:cNvPr id="8" name="右箭头 7"/>
          <p:cNvSpPr/>
          <p:nvPr/>
        </p:nvSpPr>
        <p:spPr>
          <a:xfrm rot="3113872">
            <a:off x="5962398" y="2627104"/>
            <a:ext cx="534011" cy="376008"/>
          </a:xfrm>
          <a:prstGeom prst="rightArrow">
            <a:avLst/>
          </a:prstGeom>
          <a:solidFill>
            <a:schemeClr val="accent1">
              <a:alpha val="69000"/>
            </a:schemeClr>
          </a:solidFill>
          <a:ln>
            <a:noFill/>
            <a:round/>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Verdana" pitchFamily="34" charset="0"/>
              <a:ea typeface="Verdana" pitchFamily="34" charset="0"/>
              <a:cs typeface="Verdana" pitchFamily="34" charset="0"/>
            </a:endParaRPr>
          </a:p>
        </p:txBody>
      </p:sp>
      <p:sp>
        <p:nvSpPr>
          <p:cNvPr id="18" name="右箭头 17"/>
          <p:cNvSpPr/>
          <p:nvPr/>
        </p:nvSpPr>
        <p:spPr>
          <a:xfrm rot="7733801">
            <a:off x="7496188" y="2638732"/>
            <a:ext cx="561672" cy="376008"/>
          </a:xfrm>
          <a:prstGeom prst="rightArrow">
            <a:avLst/>
          </a:prstGeom>
          <a:solidFill>
            <a:schemeClr val="accent1">
              <a:alpha val="69000"/>
            </a:schemeClr>
          </a:solidFill>
          <a:ln>
            <a:noFill/>
            <a:round/>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Verdana" pitchFamily="34" charset="0"/>
              <a:ea typeface="Verdana" pitchFamily="34" charset="0"/>
              <a:cs typeface="Verdana" pitchFamily="34" charset="0"/>
            </a:endParaRPr>
          </a:p>
        </p:txBody>
      </p:sp>
      <p:sp>
        <p:nvSpPr>
          <p:cNvPr id="19" name="右箭头 18"/>
          <p:cNvSpPr/>
          <p:nvPr/>
        </p:nvSpPr>
        <p:spPr>
          <a:xfrm rot="5400000">
            <a:off x="6655593" y="3941522"/>
            <a:ext cx="527822" cy="376008"/>
          </a:xfrm>
          <a:prstGeom prst="rightArrow">
            <a:avLst/>
          </a:prstGeom>
          <a:solidFill>
            <a:schemeClr val="accent1">
              <a:alpha val="69000"/>
            </a:schemeClr>
          </a:solidFill>
          <a:ln>
            <a:noFill/>
            <a:round/>
          </a:ln>
          <a:effectLst>
            <a:outerShdw blurRad="508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Verdana" pitchFamily="34" charset="0"/>
              <a:ea typeface="Verdana" pitchFamily="34" charset="0"/>
              <a:cs typeface="Verdana" pitchFamily="34" charset="0"/>
            </a:endParaRPr>
          </a:p>
        </p:txBody>
      </p:sp>
      <p:sp>
        <p:nvSpPr>
          <p:cNvPr id="9" name="文本框 8"/>
          <p:cNvSpPr txBox="1"/>
          <p:nvPr/>
        </p:nvSpPr>
        <p:spPr>
          <a:xfrm>
            <a:off x="4904004" y="892409"/>
            <a:ext cx="1327386" cy="369332"/>
          </a:xfrm>
          <a:prstGeom prst="rect">
            <a:avLst/>
          </a:prstGeom>
          <a:noFill/>
        </p:spPr>
        <p:txBody>
          <a:bodyPr wrap="square" rtlCol="0">
            <a:spAutoFit/>
          </a:bodyPr>
          <a:lstStyle/>
          <a:p>
            <a:r>
              <a:rPr lang="en-US" altLang="zh-CN" b="1" smtClean="0">
                <a:solidFill>
                  <a:srgbClr val="FF0000"/>
                </a:solidFill>
              </a:rPr>
              <a:t>Aim</a:t>
            </a:r>
            <a:endParaRPr lang="zh-CN" altLang="en-US" b="1">
              <a:solidFill>
                <a:srgbClr val="FF0000"/>
              </a:solidFill>
            </a:endParaRPr>
          </a:p>
        </p:txBody>
      </p:sp>
      <p:sp>
        <p:nvSpPr>
          <p:cNvPr id="21" name="文本框 20"/>
          <p:cNvSpPr txBox="1"/>
          <p:nvPr/>
        </p:nvSpPr>
        <p:spPr>
          <a:xfrm>
            <a:off x="5671778" y="4423421"/>
            <a:ext cx="2644638" cy="584775"/>
          </a:xfrm>
          <a:prstGeom prst="rect">
            <a:avLst/>
          </a:prstGeom>
          <a:noFill/>
          <a:ln>
            <a:solidFill>
              <a:schemeClr val="accent1"/>
            </a:solidFill>
          </a:ln>
        </p:spPr>
        <p:txBody>
          <a:bodyPr wrap="square" rtlCol="0">
            <a:spAutoFit/>
          </a:bodyPr>
          <a:lstStyle/>
          <a:p>
            <a:pPr algn="ctr"/>
            <a:r>
              <a:rPr lang="en-US" altLang="zh-CN" sz="1600" smtClean="0"/>
              <a:t>IPF diagnosis, treatment and progression prediction</a:t>
            </a:r>
            <a:endParaRPr lang="zh-CN" altLang="en-US" sz="16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 xmlns:a16="http://schemas.microsoft.com/office/drawing/2014/main" id="{B0D0CF17-F9AB-BF49-8FEC-4A4EBD0FFFD8}"/>
              </a:ext>
            </a:extLst>
          </p:cNvPr>
          <p:cNvSpPr/>
          <p:nvPr/>
        </p:nvSpPr>
        <p:spPr>
          <a:xfrm>
            <a:off x="276491" y="215646"/>
            <a:ext cx="4073551" cy="461665"/>
          </a:xfrm>
          <a:prstGeom prst="rect">
            <a:avLst/>
          </a:prstGeom>
        </p:spPr>
        <p:txBody>
          <a:bodyPr wrap="none">
            <a:spAutoFit/>
          </a:bodyPr>
          <a:lstStyle/>
          <a:p>
            <a:pPr eaLnBrk="1" fontAlgn="auto" hangingPunct="1">
              <a:spcAft>
                <a:spcPts val="0"/>
              </a:spcAft>
              <a:defRPr/>
            </a:pPr>
            <a:r>
              <a:rPr lang="en-US" altLang="zh-CN" sz="24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Imaging and clinical data</a:t>
            </a:r>
          </a:p>
        </p:txBody>
      </p:sp>
      <p:graphicFrame>
        <p:nvGraphicFramePr>
          <p:cNvPr id="3" name="表格 2">
            <a:extLst>
              <a:ext uri="{FF2B5EF4-FFF2-40B4-BE49-F238E27FC236}">
                <a16:creationId xmlns="" xmlns:a16="http://schemas.microsoft.com/office/drawing/2014/main" id="{F9A155E8-7BBD-4E43-B6D1-A0EBA83A9DBC}"/>
              </a:ext>
            </a:extLst>
          </p:cNvPr>
          <p:cNvGraphicFramePr>
            <a:graphicFrameLocks noGrp="1"/>
          </p:cNvGraphicFramePr>
          <p:nvPr>
            <p:extLst>
              <p:ext uri="{D42A27DB-BD31-4B8C-83A1-F6EECF244321}">
                <p14:modId xmlns:p14="http://schemas.microsoft.com/office/powerpoint/2010/main" val="3680089416"/>
              </p:ext>
            </p:extLst>
          </p:nvPr>
        </p:nvGraphicFramePr>
        <p:xfrm>
          <a:off x="2134394" y="863963"/>
          <a:ext cx="4713288" cy="2672988"/>
        </p:xfrm>
        <a:graphic>
          <a:graphicData uri="http://schemas.openxmlformats.org/drawingml/2006/table">
            <a:tbl>
              <a:tblPr firstRow="1" firstCol="1" bandRow="1">
                <a:tableStyleId>{5C22544A-7EE6-4342-B048-85BDC9FD1C3A}</a:tableStyleId>
              </a:tblPr>
              <a:tblGrid>
                <a:gridCol w="2413009">
                  <a:extLst>
                    <a:ext uri="{9D8B030D-6E8A-4147-A177-3AD203B41FA5}">
                      <a16:colId xmlns="" xmlns:a16="http://schemas.microsoft.com/office/drawing/2014/main" val="20000"/>
                    </a:ext>
                  </a:extLst>
                </a:gridCol>
                <a:gridCol w="2300279">
                  <a:extLst>
                    <a:ext uri="{9D8B030D-6E8A-4147-A177-3AD203B41FA5}">
                      <a16:colId xmlns="" xmlns:a16="http://schemas.microsoft.com/office/drawing/2014/main" val="20001"/>
                    </a:ext>
                  </a:extLst>
                </a:gridCol>
              </a:tblGrid>
              <a:tr h="364218">
                <a:tc gridSpan="2">
                  <a:txBody>
                    <a:bodyPr/>
                    <a:lstStyle/>
                    <a:p>
                      <a:pPr algn="ctr">
                        <a:spcAft>
                          <a:spcPts val="0"/>
                        </a:spcAft>
                      </a:pPr>
                      <a:r>
                        <a:rPr lang="en-US" altLang="zh-CN" sz="1600" kern="1200" dirty="0">
                          <a:effectLst/>
                        </a:rPr>
                        <a:t>Clinical data assessed in this study</a:t>
                      </a:r>
                      <a:endParaRPr lang="zh-CN" sz="1600" b="1" kern="1200">
                        <a:solidFill>
                          <a:schemeClr val="bg1"/>
                        </a:solidFill>
                        <a:effectLst/>
                        <a:latin typeface="Calibri" panose="020F0502020204030204" pitchFamily="34" charset="0"/>
                        <a:ea typeface="+mn-ea"/>
                        <a:cs typeface="Calibri" panose="020F0502020204030204" pitchFamily="34" charset="0"/>
                      </a:endParaRPr>
                    </a:p>
                  </a:txBody>
                  <a:tcPr marL="68571" marR="68571" marT="0" marB="0"/>
                </a:tc>
                <a:tc hMerge="1">
                  <a:txBody>
                    <a:bodyPr/>
                    <a:lstStyle/>
                    <a:p>
                      <a:pPr algn="just">
                        <a:spcAft>
                          <a:spcPts val="0"/>
                        </a:spcAft>
                      </a:pPr>
                      <a:endParaRPr lang="zh-CN" sz="1600" b="0" kern="1200" dirty="0">
                        <a:solidFill>
                          <a:schemeClr val="tx1"/>
                        </a:solidFill>
                        <a:effectLst/>
                        <a:latin typeface="Calibri" panose="020F0502020204030204" pitchFamily="34" charset="0"/>
                        <a:ea typeface="+mn-ea"/>
                        <a:cs typeface="Calibri" panose="020F0502020204030204" pitchFamily="34" charset="0"/>
                      </a:endParaRPr>
                    </a:p>
                  </a:txBody>
                  <a:tcPr marL="68571" marR="68571" marT="0" marB="0"/>
                </a:tc>
                <a:extLst>
                  <a:ext uri="{0D108BD9-81ED-4DB2-BD59-A6C34878D82A}">
                    <a16:rowId xmlns="" xmlns:a16="http://schemas.microsoft.com/office/drawing/2014/main" val="10000"/>
                  </a:ext>
                </a:extLst>
              </a:tr>
              <a:tr h="364218">
                <a:tc>
                  <a:txBody>
                    <a:bodyPr/>
                    <a:lstStyle/>
                    <a:p>
                      <a:pPr algn="just">
                        <a:spcAft>
                          <a:spcPts val="0"/>
                        </a:spcAft>
                      </a:pPr>
                      <a:r>
                        <a:rPr lang="en-US" sz="1600" kern="1200" dirty="0">
                          <a:effectLst/>
                        </a:rPr>
                        <a:t>Age (years)</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tc>
                  <a:txBody>
                    <a:bodyPr/>
                    <a:lstStyle/>
                    <a:p>
                      <a:pPr algn="just">
                        <a:spcAft>
                          <a:spcPts val="0"/>
                        </a:spcAft>
                      </a:pPr>
                      <a:r>
                        <a:rPr lang="en-US" sz="1600" kern="1200" dirty="0">
                          <a:effectLst/>
                        </a:rPr>
                        <a:t>43-82</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extLst>
                  <a:ext uri="{0D108BD9-81ED-4DB2-BD59-A6C34878D82A}">
                    <a16:rowId xmlns="" xmlns:a16="http://schemas.microsoft.com/office/drawing/2014/main" val="10001"/>
                  </a:ext>
                </a:extLst>
              </a:tr>
              <a:tr h="364218">
                <a:tc>
                  <a:txBody>
                    <a:bodyPr/>
                    <a:lstStyle/>
                    <a:p>
                      <a:pPr algn="just">
                        <a:spcAft>
                          <a:spcPts val="0"/>
                        </a:spcAft>
                      </a:pPr>
                      <a:r>
                        <a:rPr lang="en-US" sz="1600" kern="1200" dirty="0">
                          <a:effectLst/>
                        </a:rPr>
                        <a:t>Females/Males</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tc>
                  <a:txBody>
                    <a:bodyPr/>
                    <a:lstStyle/>
                    <a:p>
                      <a:pPr algn="just">
                        <a:spcAft>
                          <a:spcPts val="0"/>
                        </a:spcAft>
                      </a:pPr>
                      <a:r>
                        <a:rPr lang="en-US" sz="1600" kern="1200" dirty="0">
                          <a:effectLst/>
                        </a:rPr>
                        <a:t>3/5</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extLst>
                  <a:ext uri="{0D108BD9-81ED-4DB2-BD59-A6C34878D82A}">
                    <a16:rowId xmlns="" xmlns:a16="http://schemas.microsoft.com/office/drawing/2014/main" val="10002"/>
                  </a:ext>
                </a:extLst>
              </a:tr>
              <a:tr h="364218">
                <a:tc>
                  <a:txBody>
                    <a:bodyPr/>
                    <a:lstStyle/>
                    <a:p>
                      <a:pPr algn="just">
                        <a:spcAft>
                          <a:spcPts val="0"/>
                        </a:spcAft>
                      </a:pPr>
                      <a:r>
                        <a:rPr lang="en-US" sz="1600" kern="1200" dirty="0">
                          <a:effectLst/>
                        </a:rPr>
                        <a:t>Slice thickness (mm)</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tc>
                  <a:txBody>
                    <a:bodyPr/>
                    <a:lstStyle/>
                    <a:p>
                      <a:pPr algn="just">
                        <a:spcAft>
                          <a:spcPts val="0"/>
                        </a:spcAft>
                      </a:pPr>
                      <a:r>
                        <a:rPr lang="en-US" sz="1600" kern="1200" dirty="0">
                          <a:effectLst/>
                        </a:rPr>
                        <a:t>1.25-3.00</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extLst>
                  <a:ext uri="{0D108BD9-81ED-4DB2-BD59-A6C34878D82A}">
                    <a16:rowId xmlns="" xmlns:a16="http://schemas.microsoft.com/office/drawing/2014/main" val="10003"/>
                  </a:ext>
                </a:extLst>
              </a:tr>
              <a:tr h="364218">
                <a:tc>
                  <a:txBody>
                    <a:bodyPr/>
                    <a:lstStyle/>
                    <a:p>
                      <a:pPr algn="just">
                        <a:spcAft>
                          <a:spcPts val="0"/>
                        </a:spcAft>
                      </a:pPr>
                      <a:r>
                        <a:rPr lang="en-US" sz="1600" kern="1200" dirty="0">
                          <a:effectLst/>
                        </a:rPr>
                        <a:t>Interval between scans (months)</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tc>
                  <a:txBody>
                    <a:bodyPr/>
                    <a:lstStyle/>
                    <a:p>
                      <a:pPr algn="just">
                        <a:spcAft>
                          <a:spcPts val="0"/>
                        </a:spcAft>
                      </a:pPr>
                      <a:r>
                        <a:rPr lang="en-US" sz="1600" kern="1200" dirty="0">
                          <a:effectLst/>
                        </a:rPr>
                        <a:t>5-20</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extLst>
                  <a:ext uri="{0D108BD9-81ED-4DB2-BD59-A6C34878D82A}">
                    <a16:rowId xmlns="" xmlns:a16="http://schemas.microsoft.com/office/drawing/2014/main" val="10004"/>
                  </a:ext>
                </a:extLst>
              </a:tr>
              <a:tr h="364218">
                <a:tc>
                  <a:txBody>
                    <a:bodyPr/>
                    <a:lstStyle/>
                    <a:p>
                      <a:pPr algn="just">
                        <a:spcAft>
                          <a:spcPts val="0"/>
                        </a:spcAft>
                      </a:pPr>
                      <a:r>
                        <a:rPr lang="en-US" sz="1600" kern="1200" dirty="0">
                          <a:effectLst/>
                        </a:rPr>
                        <a:t>Slice resolution</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tc>
                  <a:txBody>
                    <a:bodyPr/>
                    <a:lstStyle/>
                    <a:p>
                      <a:pPr algn="just">
                        <a:spcAft>
                          <a:spcPts val="0"/>
                        </a:spcAft>
                      </a:pPr>
                      <a:r>
                        <a:rPr lang="en-US" sz="1600" kern="1200" dirty="0">
                          <a:effectLst/>
                        </a:rPr>
                        <a:t>512x512</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extLst>
                  <a:ext uri="{0D108BD9-81ED-4DB2-BD59-A6C34878D82A}">
                    <a16:rowId xmlns="" xmlns:a16="http://schemas.microsoft.com/office/drawing/2014/main" val="10005"/>
                  </a:ext>
                </a:extLst>
              </a:tr>
              <a:tr h="364218">
                <a:tc>
                  <a:txBody>
                    <a:bodyPr/>
                    <a:lstStyle/>
                    <a:p>
                      <a:pPr algn="just">
                        <a:spcAft>
                          <a:spcPts val="0"/>
                        </a:spcAft>
                      </a:pPr>
                      <a:r>
                        <a:rPr lang="en-US" sz="1600" kern="1200" dirty="0">
                          <a:effectLst/>
                        </a:rPr>
                        <a:t>Number of slices</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tc>
                  <a:txBody>
                    <a:bodyPr/>
                    <a:lstStyle/>
                    <a:p>
                      <a:pPr algn="just">
                        <a:spcAft>
                          <a:spcPts val="0"/>
                        </a:spcAft>
                      </a:pPr>
                      <a:r>
                        <a:rPr lang="en-US" sz="1600" kern="1200" dirty="0">
                          <a:effectLst/>
                        </a:rPr>
                        <a:t>65-160</a:t>
                      </a:r>
                      <a:endParaRPr lang="zh-CN" sz="1600" b="0" kern="1200">
                        <a:solidFill>
                          <a:schemeClr val="tx1"/>
                        </a:solidFill>
                        <a:effectLst/>
                        <a:latin typeface="Calibri" panose="020F0502020204030204" pitchFamily="34" charset="0"/>
                        <a:ea typeface="+mn-ea"/>
                        <a:cs typeface="Calibri" panose="020F0502020204030204" pitchFamily="34" charset="0"/>
                      </a:endParaRPr>
                    </a:p>
                  </a:txBody>
                  <a:tcPr marL="68571" marR="68571" marT="0" marB="0"/>
                </a:tc>
                <a:extLst>
                  <a:ext uri="{0D108BD9-81ED-4DB2-BD59-A6C34878D82A}">
                    <a16:rowId xmlns="" xmlns:a16="http://schemas.microsoft.com/office/drawing/2014/main" val="10006"/>
                  </a:ext>
                </a:extLst>
              </a:tr>
            </a:tbl>
          </a:graphicData>
        </a:graphic>
      </p:graphicFrame>
      <p:sp>
        <p:nvSpPr>
          <p:cNvPr id="12317" name="矩形 3">
            <a:extLst>
              <a:ext uri="{FF2B5EF4-FFF2-40B4-BE49-F238E27FC236}">
                <a16:creationId xmlns="" xmlns:a16="http://schemas.microsoft.com/office/drawing/2014/main" id="{CD9120AD-0FE7-1141-9CF1-BA89A5AA2D2F}"/>
              </a:ext>
            </a:extLst>
          </p:cNvPr>
          <p:cNvSpPr>
            <a:spLocks noChangeArrowheads="1"/>
          </p:cNvSpPr>
          <p:nvPr/>
        </p:nvSpPr>
        <p:spPr bwMode="auto">
          <a:xfrm>
            <a:off x="755650" y="3749677"/>
            <a:ext cx="77787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latin typeface="Calibri" panose="020F0502020204030204" pitchFamily="34" charset="0"/>
              </a:rPr>
              <a:t>The clinical data used in this study comprised HRCT images and pulmonary function tests obtained from 8 patients diagnosed with IPF at Auckland City Hospital, Auckland, New Zealand.</a:t>
            </a:r>
          </a:p>
        </p:txBody>
      </p:sp>
      <p:grpSp>
        <p:nvGrpSpPr>
          <p:cNvPr id="2" name="Group 1">
            <a:extLst>
              <a:ext uri="{FF2B5EF4-FFF2-40B4-BE49-F238E27FC236}">
                <a16:creationId xmlns="" xmlns:a16="http://schemas.microsoft.com/office/drawing/2014/main" id="{83534206-E479-9742-95F6-2B98C606F88D}"/>
              </a:ext>
            </a:extLst>
          </p:cNvPr>
          <p:cNvGrpSpPr/>
          <p:nvPr/>
        </p:nvGrpSpPr>
        <p:grpSpPr>
          <a:xfrm>
            <a:off x="755650" y="4702175"/>
            <a:ext cx="4572000" cy="923925"/>
            <a:chOff x="755650" y="4702175"/>
            <a:chExt cx="4572000" cy="923925"/>
          </a:xfrm>
        </p:grpSpPr>
        <p:sp>
          <p:nvSpPr>
            <p:cNvPr id="12318" name="矩形 1">
              <a:extLst>
                <a:ext uri="{FF2B5EF4-FFF2-40B4-BE49-F238E27FC236}">
                  <a16:creationId xmlns="" xmlns:a16="http://schemas.microsoft.com/office/drawing/2014/main" id="{5096DAAA-D0BC-E84A-98F1-0C5340ADBE41}"/>
                </a:ext>
              </a:extLst>
            </p:cNvPr>
            <p:cNvSpPr>
              <a:spLocks noChangeArrowheads="1"/>
            </p:cNvSpPr>
            <p:nvPr/>
          </p:nvSpPr>
          <p:spPr bwMode="auto">
            <a:xfrm>
              <a:off x="755650" y="4702175"/>
              <a:ext cx="457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latin typeface="Calibri" panose="020F0502020204030204" pitchFamily="34" charset="0"/>
                </a:rPr>
                <a:t>5 patient                1 time point</a:t>
              </a:r>
            </a:p>
            <a:p>
              <a:pPr eaLnBrk="1" hangingPunct="1"/>
              <a:r>
                <a:rPr lang="en-US" altLang="zh-CN" dirty="0">
                  <a:latin typeface="Calibri" panose="020F0502020204030204" pitchFamily="34" charset="0"/>
                </a:rPr>
                <a:t>1 patient                2 time point</a:t>
              </a:r>
            </a:p>
            <a:p>
              <a:pPr eaLnBrk="1" hangingPunct="1"/>
              <a:r>
                <a:rPr lang="en-US" altLang="zh-CN" dirty="0">
                  <a:latin typeface="Calibri" panose="020F0502020204030204" pitchFamily="34" charset="0"/>
                </a:rPr>
                <a:t>2 patient                3 time point</a:t>
              </a:r>
            </a:p>
          </p:txBody>
        </p:sp>
        <p:cxnSp>
          <p:nvCxnSpPr>
            <p:cNvPr id="5" name="直接箭头连接符 4">
              <a:extLst>
                <a:ext uri="{FF2B5EF4-FFF2-40B4-BE49-F238E27FC236}">
                  <a16:creationId xmlns="" xmlns:a16="http://schemas.microsoft.com/office/drawing/2014/main" id="{96E049B7-692B-BA4D-9427-A11BAEE40725}"/>
                </a:ext>
              </a:extLst>
            </p:cNvPr>
            <p:cNvCxnSpPr/>
            <p:nvPr/>
          </p:nvCxnSpPr>
          <p:spPr>
            <a:xfrm>
              <a:off x="1835150" y="4873625"/>
              <a:ext cx="576263"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 xmlns:a16="http://schemas.microsoft.com/office/drawing/2014/main" id="{92FCB418-B552-F44F-9CF3-9845732F8001}"/>
                </a:ext>
              </a:extLst>
            </p:cNvPr>
            <p:cNvCxnSpPr/>
            <p:nvPr/>
          </p:nvCxnSpPr>
          <p:spPr>
            <a:xfrm>
              <a:off x="1846263" y="5168900"/>
              <a:ext cx="576262"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 xmlns:a16="http://schemas.microsoft.com/office/drawing/2014/main" id="{8258E09F-44C2-CC4C-9E3D-A96B1473785E}"/>
                </a:ext>
              </a:extLst>
            </p:cNvPr>
            <p:cNvCxnSpPr/>
            <p:nvPr/>
          </p:nvCxnSpPr>
          <p:spPr>
            <a:xfrm>
              <a:off x="1835150" y="5446713"/>
              <a:ext cx="576263" cy="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BB0B5405-5F0D-F64C-9073-35B1A34A2A23}"/>
              </a:ext>
            </a:extLst>
          </p:cNvPr>
          <p:cNvSpPr/>
          <p:nvPr/>
        </p:nvSpPr>
        <p:spPr>
          <a:xfrm>
            <a:off x="107504" y="193204"/>
            <a:ext cx="5400600" cy="400110"/>
          </a:xfrm>
          <a:prstGeom prst="rect">
            <a:avLst/>
          </a:prstGeom>
        </p:spPr>
        <p:txBody>
          <a:bodyPr>
            <a:spAutoFit/>
          </a:bodyPr>
          <a:lstStyle/>
          <a:p>
            <a:pPr eaLnBrk="1" fontAlgn="auto" hangingPunct="1">
              <a:spcAft>
                <a:spcPts val="0"/>
              </a:spcAft>
              <a:defRPr/>
            </a:pPr>
            <a:r>
              <a:rPr lang="en-US" altLang="zh-CN" sz="20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Pulmonary parenchymal classification</a:t>
            </a:r>
          </a:p>
        </p:txBody>
      </p:sp>
      <p:sp>
        <p:nvSpPr>
          <p:cNvPr id="14339" name="矩形 3">
            <a:extLst>
              <a:ext uri="{FF2B5EF4-FFF2-40B4-BE49-F238E27FC236}">
                <a16:creationId xmlns="" xmlns:a16="http://schemas.microsoft.com/office/drawing/2014/main" id="{8FAC625E-7F98-804B-B0D4-7A552B47330F}"/>
              </a:ext>
            </a:extLst>
          </p:cNvPr>
          <p:cNvSpPr>
            <a:spLocks noChangeArrowheads="1"/>
          </p:cNvSpPr>
          <p:nvPr/>
        </p:nvSpPr>
        <p:spPr bwMode="auto">
          <a:xfrm>
            <a:off x="468313" y="758825"/>
            <a:ext cx="80105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dirty="0">
                <a:latin typeface="Calibri" panose="020F0502020204030204" pitchFamily="34" charset="0"/>
              </a:rPr>
              <a:t>CALIPER (Computer-Aided Lung Informatics for Pathology Evaluation and Ratings) software.</a:t>
            </a:r>
          </a:p>
          <a:p>
            <a:pPr eaLnBrk="1" hangingPunct="1"/>
            <a:r>
              <a:rPr lang="en-US" altLang="zh-CN" sz="1600" dirty="0">
                <a:latin typeface="Calibri" panose="020F0502020204030204" pitchFamily="34" charset="0"/>
              </a:rPr>
              <a:t>Mayo Clinic (Rochester, MN, USA)</a:t>
            </a:r>
            <a:endParaRPr lang="zh-CN" altLang="en-US" sz="1600">
              <a:latin typeface="Calibri" panose="020F0502020204030204" pitchFamily="34" charset="0"/>
            </a:endParaRPr>
          </a:p>
        </p:txBody>
      </p:sp>
      <p:sp>
        <p:nvSpPr>
          <p:cNvPr id="14340" name="矩形 4">
            <a:extLst>
              <a:ext uri="{FF2B5EF4-FFF2-40B4-BE49-F238E27FC236}">
                <a16:creationId xmlns="" xmlns:a16="http://schemas.microsoft.com/office/drawing/2014/main" id="{3F84BA74-9F70-F246-B867-A2681D6701FC}"/>
              </a:ext>
            </a:extLst>
          </p:cNvPr>
          <p:cNvSpPr>
            <a:spLocks noChangeArrowheads="1"/>
          </p:cNvSpPr>
          <p:nvPr/>
        </p:nvSpPr>
        <p:spPr bwMode="auto">
          <a:xfrm>
            <a:off x="473075" y="1401763"/>
            <a:ext cx="8280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dirty="0">
                <a:latin typeface="Calibri" panose="020F0502020204030204" pitchFamily="34" charset="0"/>
              </a:rPr>
              <a:t>Each parenchymal voxel was classified into the following characteristic CT patterns: normal (N), reticular (R), honeycomb (HC), ground-glass (GG), mild low attenuation areas (LAA), moderate LAA and severe LAA. Emphysema : Hounsfield Unit is under -950.</a:t>
            </a:r>
            <a:endParaRPr lang="zh-CN" altLang="en-US" sz="1600"/>
          </a:p>
        </p:txBody>
      </p:sp>
      <p:grpSp>
        <p:nvGrpSpPr>
          <p:cNvPr id="14341" name="组合 3">
            <a:extLst>
              <a:ext uri="{FF2B5EF4-FFF2-40B4-BE49-F238E27FC236}">
                <a16:creationId xmlns="" xmlns:a16="http://schemas.microsoft.com/office/drawing/2014/main" id="{BCBA8E86-7440-7740-A73A-E88B59AF7BCB}"/>
              </a:ext>
            </a:extLst>
          </p:cNvPr>
          <p:cNvGrpSpPr>
            <a:grpSpLocks/>
          </p:cNvGrpSpPr>
          <p:nvPr/>
        </p:nvGrpSpPr>
        <p:grpSpPr bwMode="auto">
          <a:xfrm>
            <a:off x="415925" y="2357438"/>
            <a:ext cx="5767388" cy="3011487"/>
            <a:chOff x="611188" y="2466658"/>
            <a:chExt cx="5767387" cy="3011805"/>
          </a:xfrm>
        </p:grpSpPr>
        <p:pic>
          <p:nvPicPr>
            <p:cNvPr id="14343" name="图片 2">
              <a:extLst>
                <a:ext uri="{FF2B5EF4-FFF2-40B4-BE49-F238E27FC236}">
                  <a16:creationId xmlns="" xmlns:a16="http://schemas.microsoft.com/office/drawing/2014/main" id="{6E487B55-46B3-2E43-864B-57EA3A3D85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497138"/>
              <a:ext cx="5767387"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文本框 2">
              <a:extLst>
                <a:ext uri="{FF2B5EF4-FFF2-40B4-BE49-F238E27FC236}">
                  <a16:creationId xmlns="" xmlns:a16="http://schemas.microsoft.com/office/drawing/2014/main" id="{680D3683-B8AF-AA47-8BDA-CECAD6B2A656}"/>
                </a:ext>
              </a:extLst>
            </p:cNvPr>
            <p:cNvSpPr txBox="1">
              <a:spLocks noChangeArrowheads="1"/>
            </p:cNvSpPr>
            <p:nvPr/>
          </p:nvSpPr>
          <p:spPr bwMode="auto">
            <a:xfrm>
              <a:off x="700696" y="2517078"/>
              <a:ext cx="360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solidFill>
                    <a:srgbClr val="FF0000"/>
                  </a:solidFill>
                </a:rPr>
                <a:t>a</a:t>
              </a:r>
              <a:endParaRPr lang="zh-CN" altLang="en-US">
                <a:solidFill>
                  <a:srgbClr val="FF0000"/>
                </a:solidFill>
              </a:endParaRPr>
            </a:p>
          </p:txBody>
        </p:sp>
        <p:sp>
          <p:nvSpPr>
            <p:cNvPr id="14345" name="文本框 14">
              <a:extLst>
                <a:ext uri="{FF2B5EF4-FFF2-40B4-BE49-F238E27FC236}">
                  <a16:creationId xmlns="" xmlns:a16="http://schemas.microsoft.com/office/drawing/2014/main" id="{8B6CBB02-F3C4-E549-806B-D8904D5F7D03}"/>
                </a:ext>
              </a:extLst>
            </p:cNvPr>
            <p:cNvSpPr txBox="1">
              <a:spLocks noChangeArrowheads="1"/>
            </p:cNvSpPr>
            <p:nvPr/>
          </p:nvSpPr>
          <p:spPr bwMode="auto">
            <a:xfrm>
              <a:off x="2657512" y="2466658"/>
              <a:ext cx="360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solidFill>
                    <a:srgbClr val="FF0000"/>
                  </a:solidFill>
                </a:rPr>
                <a:t>b</a:t>
              </a:r>
              <a:endParaRPr lang="zh-CN" altLang="en-US">
                <a:solidFill>
                  <a:srgbClr val="FF0000"/>
                </a:solidFill>
              </a:endParaRPr>
            </a:p>
          </p:txBody>
        </p:sp>
        <p:sp>
          <p:nvSpPr>
            <p:cNvPr id="14346" name="文本框 15">
              <a:extLst>
                <a:ext uri="{FF2B5EF4-FFF2-40B4-BE49-F238E27FC236}">
                  <a16:creationId xmlns="" xmlns:a16="http://schemas.microsoft.com/office/drawing/2014/main" id="{022826DC-3F13-9D4E-B12A-65830BB04091}"/>
                </a:ext>
              </a:extLst>
            </p:cNvPr>
            <p:cNvSpPr txBox="1">
              <a:spLocks noChangeArrowheads="1"/>
            </p:cNvSpPr>
            <p:nvPr/>
          </p:nvSpPr>
          <p:spPr bwMode="auto">
            <a:xfrm>
              <a:off x="883576" y="3947986"/>
              <a:ext cx="360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solidFill>
                    <a:srgbClr val="FF0000"/>
                  </a:solidFill>
                </a:rPr>
                <a:t>c</a:t>
              </a:r>
              <a:endParaRPr lang="zh-CN" altLang="en-US">
                <a:solidFill>
                  <a:srgbClr val="FF0000"/>
                </a:solidFill>
              </a:endParaRPr>
            </a:p>
          </p:txBody>
        </p:sp>
        <p:sp>
          <p:nvSpPr>
            <p:cNvPr id="14347" name="文本框 16">
              <a:extLst>
                <a:ext uri="{FF2B5EF4-FFF2-40B4-BE49-F238E27FC236}">
                  <a16:creationId xmlns="" xmlns:a16="http://schemas.microsoft.com/office/drawing/2014/main" id="{BAC87981-0B83-9847-B5CE-A33644CF6BD7}"/>
                </a:ext>
              </a:extLst>
            </p:cNvPr>
            <p:cNvSpPr txBox="1">
              <a:spLocks noChangeArrowheads="1"/>
            </p:cNvSpPr>
            <p:nvPr/>
          </p:nvSpPr>
          <p:spPr bwMode="auto">
            <a:xfrm>
              <a:off x="4417314" y="2494916"/>
              <a:ext cx="3600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dirty="0">
                  <a:solidFill>
                    <a:srgbClr val="FF0000"/>
                  </a:solidFill>
                </a:rPr>
                <a:t>d</a:t>
              </a:r>
              <a:endParaRPr lang="zh-CN" altLang="en-US">
                <a:solidFill>
                  <a:srgbClr val="FF0000"/>
                </a:solidFill>
              </a:endParaRPr>
            </a:p>
          </p:txBody>
        </p:sp>
      </p:grpSp>
      <p:sp>
        <p:nvSpPr>
          <p:cNvPr id="14342" name="矩形 4">
            <a:extLst>
              <a:ext uri="{FF2B5EF4-FFF2-40B4-BE49-F238E27FC236}">
                <a16:creationId xmlns="" xmlns:a16="http://schemas.microsoft.com/office/drawing/2014/main" id="{1C94830D-3363-624B-8269-747B7E5B7398}"/>
              </a:ext>
            </a:extLst>
          </p:cNvPr>
          <p:cNvSpPr>
            <a:spLocks noChangeArrowheads="1"/>
          </p:cNvSpPr>
          <p:nvPr/>
        </p:nvSpPr>
        <p:spPr bwMode="auto">
          <a:xfrm>
            <a:off x="6317461" y="4023256"/>
            <a:ext cx="2660650"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1400" dirty="0">
                <a:solidFill>
                  <a:srgbClr val="000000"/>
                </a:solidFill>
                <a:latin typeface="Calibri" panose="020F0502020204030204" pitchFamily="34" charset="0"/>
              </a:rPr>
              <a:t>Color labelled classification result of case 7 on IPF HRCT by CALIPER.  (a) Transverse plane. (b) Coronal plane. (c) Sagittal plane. (d) 3D color labelled lung.</a:t>
            </a:r>
            <a:endParaRPr lang="zh-CN" altLang="zh-CN" sz="1400">
              <a:solidFill>
                <a:srgbClr val="000000"/>
              </a:solidFill>
              <a:latin typeface="Calibri" panose="020F0502020204030204" pitchFamily="34" charset="0"/>
            </a:endParaRPr>
          </a:p>
        </p:txBody>
      </p:sp>
      <p:sp>
        <p:nvSpPr>
          <p:cNvPr id="3" name="矩形 2"/>
          <p:cNvSpPr/>
          <p:nvPr/>
        </p:nvSpPr>
        <p:spPr>
          <a:xfrm>
            <a:off x="7101764" y="5297441"/>
            <a:ext cx="1876347" cy="338554"/>
          </a:xfrm>
          <a:prstGeom prst="rect">
            <a:avLst/>
          </a:prstGeom>
        </p:spPr>
        <p:txBody>
          <a:bodyPr wrap="none">
            <a:spAutoFit/>
          </a:bodyPr>
          <a:lstStyle/>
          <a:p>
            <a:pPr eaLnBrk="1" hangingPunct="1"/>
            <a:r>
              <a:rPr lang="en-US" altLang="zh-CN" sz="1600" smtClean="0">
                <a:latin typeface="Calibri" panose="020F0502020204030204" pitchFamily="34" charset="0"/>
              </a:rPr>
              <a:t>By. Brian Bartholmai</a:t>
            </a:r>
            <a:endParaRPr lang="zh-CN" altLang="en-US" sz="1600">
              <a:latin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DAF81AEA-C8EA-C747-9A10-D6920881CCF2}"/>
              </a:ext>
            </a:extLst>
          </p:cNvPr>
          <p:cNvSpPr/>
          <p:nvPr/>
        </p:nvSpPr>
        <p:spPr>
          <a:xfrm>
            <a:off x="107504" y="193204"/>
            <a:ext cx="5400600" cy="400110"/>
          </a:xfrm>
          <a:prstGeom prst="rect">
            <a:avLst/>
          </a:prstGeom>
        </p:spPr>
        <p:txBody>
          <a:bodyPr>
            <a:spAutoFit/>
          </a:bodyPr>
          <a:lstStyle/>
          <a:p>
            <a:pPr eaLnBrk="1" fontAlgn="auto" hangingPunct="1">
              <a:spcAft>
                <a:spcPts val="0"/>
              </a:spcAft>
              <a:defRPr/>
            </a:pPr>
            <a:r>
              <a:rPr lang="en-US" altLang="zh-CN" sz="20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Normalization of classified data</a:t>
            </a:r>
            <a:endParaRPr lang="zh-CN" altLang="zh-CN" sz="2000" b="1">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endParaRPr>
          </a:p>
        </p:txBody>
      </p:sp>
      <p:sp>
        <p:nvSpPr>
          <p:cNvPr id="3" name="文本框 2">
            <a:extLst>
              <a:ext uri="{FF2B5EF4-FFF2-40B4-BE49-F238E27FC236}">
                <a16:creationId xmlns="" xmlns:a16="http://schemas.microsoft.com/office/drawing/2014/main" id="{D48A62A0-2A11-1943-9905-ECED8DA522FC}"/>
              </a:ext>
            </a:extLst>
          </p:cNvPr>
          <p:cNvSpPr txBox="1"/>
          <p:nvPr/>
        </p:nvSpPr>
        <p:spPr>
          <a:xfrm>
            <a:off x="398463" y="858838"/>
            <a:ext cx="8213725" cy="646112"/>
          </a:xfrm>
          <a:prstGeom prst="rect">
            <a:avLst/>
          </a:prstGeom>
          <a:noFill/>
        </p:spPr>
        <p:txBody>
          <a:bodyPr>
            <a:spAutoFit/>
          </a:bodyPr>
          <a:lstStyle/>
          <a:p>
            <a:pPr marL="285750" indent="-285750">
              <a:buFont typeface="Arial" panose="020B0604020202020204" pitchFamily="34" charset="0"/>
              <a:buChar char="•"/>
              <a:defRPr/>
            </a:pPr>
            <a:r>
              <a:rPr lang="en-US" altLang="zh-CN" dirty="0">
                <a:latin typeface="+mj-lt"/>
              </a:rPr>
              <a:t>Lung mesh : bi-cubic Hermite finite element surface mesh (left lung: 35 nodes and      44 elements; right lung: 50 nodes and 62 elements)</a:t>
            </a:r>
          </a:p>
        </p:txBody>
      </p:sp>
      <p:sp>
        <p:nvSpPr>
          <p:cNvPr id="4" name="矩形 3">
            <a:extLst>
              <a:ext uri="{FF2B5EF4-FFF2-40B4-BE49-F238E27FC236}">
                <a16:creationId xmlns="" xmlns:a16="http://schemas.microsoft.com/office/drawing/2014/main" id="{F67693A6-93BE-2845-842C-5E9B5BD2C61B}"/>
              </a:ext>
            </a:extLst>
          </p:cNvPr>
          <p:cNvSpPr/>
          <p:nvPr/>
        </p:nvSpPr>
        <p:spPr>
          <a:xfrm>
            <a:off x="398463" y="1770474"/>
            <a:ext cx="8216900" cy="646113"/>
          </a:xfrm>
          <a:prstGeom prst="rect">
            <a:avLst/>
          </a:prstGeom>
        </p:spPr>
        <p:txBody>
          <a:bodyPr>
            <a:spAutoFit/>
          </a:bodyPr>
          <a:lstStyle/>
          <a:p>
            <a:pPr marL="285750" indent="-285750">
              <a:buFont typeface="Arial" panose="020B0604020202020204" pitchFamily="34" charset="0"/>
              <a:buChar char="•"/>
              <a:defRPr/>
            </a:pPr>
            <a:r>
              <a:rPr lang="en-US" altLang="zh-CN" smtClean="0">
                <a:latin typeface="+mj-lt"/>
              </a:rPr>
              <a:t>Classified data mapping : statistical </a:t>
            </a:r>
            <a:r>
              <a:rPr lang="en-US" altLang="zh-CN" dirty="0">
                <a:latin typeface="+mj-lt"/>
              </a:rPr>
              <a:t>shape model </a:t>
            </a:r>
            <a:r>
              <a:rPr lang="en-US" altLang="zh-CN">
                <a:latin typeface="+mj-lt"/>
              </a:rPr>
              <a:t>(</a:t>
            </a:r>
            <a:r>
              <a:rPr lang="en-US" altLang="zh-CN" smtClean="0">
                <a:latin typeface="+mj-lt"/>
              </a:rPr>
              <a:t>SSM), principal </a:t>
            </a:r>
            <a:r>
              <a:rPr lang="en-US" altLang="zh-CN" dirty="0">
                <a:latin typeface="+mj-lt"/>
              </a:rPr>
              <a:t>component analysis (PCA)</a:t>
            </a:r>
            <a:endParaRPr lang="zh-CN" altLang="en-US">
              <a:latin typeface="+mj-lt"/>
            </a:endParaRPr>
          </a:p>
        </p:txBody>
      </p:sp>
      <p:pic>
        <p:nvPicPr>
          <p:cNvPr id="29"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2761" y="3291116"/>
            <a:ext cx="1484290" cy="198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87236" y="3289975"/>
            <a:ext cx="1444882" cy="198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06247" y="3289975"/>
            <a:ext cx="1442110" cy="197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文本框 42"/>
          <p:cNvSpPr txBox="1">
            <a:spLocks noChangeArrowheads="1"/>
          </p:cNvSpPr>
          <p:nvPr/>
        </p:nvSpPr>
        <p:spPr bwMode="auto">
          <a:xfrm>
            <a:off x="1259632" y="2785492"/>
            <a:ext cx="6030912" cy="368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FF0000"/>
                </a:solidFill>
              </a:rPr>
              <a:t>Time point 1               Time point 2             Time point 3   </a:t>
            </a:r>
            <a:endParaRPr lang="zh-CN" altLang="en-US">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 xmlns:a16="http://schemas.microsoft.com/office/drawing/2014/main" id="{D16E49E2-27F0-B143-988D-5763293C2D16}"/>
              </a:ext>
            </a:extLst>
          </p:cNvPr>
          <p:cNvSpPr/>
          <p:nvPr/>
        </p:nvSpPr>
        <p:spPr>
          <a:xfrm>
            <a:off x="276491" y="215646"/>
            <a:ext cx="2664512" cy="461665"/>
          </a:xfrm>
          <a:prstGeom prst="rect">
            <a:avLst/>
          </a:prstGeom>
        </p:spPr>
        <p:txBody>
          <a:bodyPr wrap="none">
            <a:spAutoFit/>
          </a:bodyPr>
          <a:lstStyle/>
          <a:p>
            <a:pPr eaLnBrk="1" fontAlgn="auto" hangingPunct="1">
              <a:spcAft>
                <a:spcPts val="0"/>
              </a:spcAft>
              <a:defRPr/>
            </a:pPr>
            <a:r>
              <a:rPr lang="en-US" altLang="zh-CN" sz="24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Density analysis</a:t>
            </a:r>
          </a:p>
        </p:txBody>
      </p:sp>
      <p:pic>
        <p:nvPicPr>
          <p:cNvPr id="18435" name="图片 5">
            <a:extLst>
              <a:ext uri="{FF2B5EF4-FFF2-40B4-BE49-F238E27FC236}">
                <a16:creationId xmlns="" xmlns:a16="http://schemas.microsoft.com/office/drawing/2014/main" id="{63DB04A4-CB3D-464B-B555-8064B70FBD2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2064241"/>
            <a:ext cx="3717423" cy="2792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矩形 1">
            <a:extLst>
              <a:ext uri="{FF2B5EF4-FFF2-40B4-BE49-F238E27FC236}">
                <a16:creationId xmlns="" xmlns:a16="http://schemas.microsoft.com/office/drawing/2014/main" id="{2290D9F5-E71A-7A4D-A44A-0915AA63A004}"/>
              </a:ext>
            </a:extLst>
          </p:cNvPr>
          <p:cNvSpPr>
            <a:spLocks noChangeArrowheads="1"/>
          </p:cNvSpPr>
          <p:nvPr/>
        </p:nvSpPr>
        <p:spPr bwMode="auto">
          <a:xfrm>
            <a:off x="395536" y="891294"/>
            <a:ext cx="76436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en-NZ" altLang="zh-CN" dirty="0">
                <a:latin typeface="Calibri" panose="020F0502020204030204" pitchFamily="34" charset="0"/>
              </a:rPr>
              <a:t>Fibrosis usually has a consistently higher tissue density (0.34/0.41 for reticular/ground-glass) compared to normal tissue (0.27) over time</a:t>
            </a:r>
            <a:endParaRPr lang="zh-CN" altLang="en-US"/>
          </a:p>
        </p:txBody>
      </p:sp>
      <p:sp>
        <p:nvSpPr>
          <p:cNvPr id="18437" name="矩形 2">
            <a:extLst>
              <a:ext uri="{FF2B5EF4-FFF2-40B4-BE49-F238E27FC236}">
                <a16:creationId xmlns="" xmlns:a16="http://schemas.microsoft.com/office/drawing/2014/main" id="{0D3A185D-5FED-124C-ACAA-51514D103325}"/>
              </a:ext>
            </a:extLst>
          </p:cNvPr>
          <p:cNvSpPr>
            <a:spLocks noChangeArrowheads="1"/>
          </p:cNvSpPr>
          <p:nvPr/>
        </p:nvSpPr>
        <p:spPr bwMode="auto">
          <a:xfrm>
            <a:off x="415039" y="1566942"/>
            <a:ext cx="65527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en-NZ" altLang="zh-CN" dirty="0">
                <a:latin typeface="Calibri" panose="020F0502020204030204" pitchFamily="34" charset="0"/>
              </a:rPr>
              <a:t>In contrast, emphysema has lower density (0.078)</a:t>
            </a:r>
            <a:endParaRPr lang="zh-CN" altLang="en-US"/>
          </a:p>
        </p:txBody>
      </p:sp>
      <p:pic>
        <p:nvPicPr>
          <p:cNvPr id="18438" name="图片 6">
            <a:extLst>
              <a:ext uri="{FF2B5EF4-FFF2-40B4-BE49-F238E27FC236}">
                <a16:creationId xmlns="" xmlns:a16="http://schemas.microsoft.com/office/drawing/2014/main" id="{399C23B3-4146-2C4A-93B8-213FED7E689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7869" y="2095042"/>
            <a:ext cx="3680789" cy="2761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12B486E4-0A5B-794D-A56F-EF0A12DBDD7F}"/>
              </a:ext>
            </a:extLst>
          </p:cNvPr>
          <p:cNvSpPr/>
          <p:nvPr/>
        </p:nvSpPr>
        <p:spPr>
          <a:xfrm>
            <a:off x="276491" y="215646"/>
            <a:ext cx="4463722" cy="461665"/>
          </a:xfrm>
          <a:prstGeom prst="rect">
            <a:avLst/>
          </a:prstGeom>
        </p:spPr>
        <p:txBody>
          <a:bodyPr wrap="none">
            <a:spAutoFit/>
          </a:bodyPr>
          <a:lstStyle/>
          <a:p>
            <a:pPr eaLnBrk="1" fontAlgn="auto" hangingPunct="1">
              <a:spcAft>
                <a:spcPts val="0"/>
              </a:spcAft>
              <a:defRPr/>
            </a:pPr>
            <a:r>
              <a:rPr lang="en-US" altLang="zh-CN" sz="2400" b="1" dirty="0">
                <a:ln w="1270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微软雅黑" pitchFamily="34" charset="-122"/>
                <a:ea typeface="微软雅黑" pitchFamily="34" charset="-122"/>
              </a:rPr>
              <a:t>Spatial distribution analysis</a:t>
            </a:r>
          </a:p>
        </p:txBody>
      </p:sp>
      <p:pic>
        <p:nvPicPr>
          <p:cNvPr id="20483" name="图片 4">
            <a:extLst>
              <a:ext uri="{FF2B5EF4-FFF2-40B4-BE49-F238E27FC236}">
                <a16:creationId xmlns="" xmlns:a16="http://schemas.microsoft.com/office/drawing/2014/main" id="{CAB12945-691D-7E44-BF71-27E8936282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25" y="1203325"/>
            <a:ext cx="2595563"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图片 6">
            <a:extLst>
              <a:ext uri="{FF2B5EF4-FFF2-40B4-BE49-F238E27FC236}">
                <a16:creationId xmlns="" xmlns:a16="http://schemas.microsoft.com/office/drawing/2014/main" id="{1210282E-E761-9445-8169-E40CEC51EBF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73363" y="1212850"/>
            <a:ext cx="2619375"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4" name="文本框 3">
            <a:extLst>
              <a:ext uri="{FF2B5EF4-FFF2-40B4-BE49-F238E27FC236}">
                <a16:creationId xmlns="" xmlns:a16="http://schemas.microsoft.com/office/drawing/2014/main" id="{0F4A0F3E-EB2C-D743-A97C-5D2167EBE0B2}"/>
              </a:ext>
            </a:extLst>
          </p:cNvPr>
          <p:cNvSpPr txBox="1">
            <a:spLocks noChangeArrowheads="1"/>
          </p:cNvSpPr>
          <p:nvPr/>
        </p:nvSpPr>
        <p:spPr bwMode="auto">
          <a:xfrm>
            <a:off x="550863" y="830263"/>
            <a:ext cx="1711325"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dirty="0">
                <a:latin typeface="+mn-lt"/>
              </a:rPr>
              <a:t>Ground-glass</a:t>
            </a:r>
            <a:endParaRPr lang="zh-CN" altLang="en-US">
              <a:latin typeface="+mn-lt"/>
            </a:endParaRPr>
          </a:p>
        </p:txBody>
      </p:sp>
      <p:sp>
        <p:nvSpPr>
          <p:cNvPr id="18446" name="文本框 11">
            <a:extLst>
              <a:ext uri="{FF2B5EF4-FFF2-40B4-BE49-F238E27FC236}">
                <a16:creationId xmlns="" xmlns:a16="http://schemas.microsoft.com/office/drawing/2014/main" id="{C1801CE7-678F-0A4E-B980-8AC635D2CEC9}"/>
              </a:ext>
            </a:extLst>
          </p:cNvPr>
          <p:cNvSpPr txBox="1">
            <a:spLocks noChangeArrowheads="1"/>
          </p:cNvSpPr>
          <p:nvPr/>
        </p:nvSpPr>
        <p:spPr bwMode="auto">
          <a:xfrm>
            <a:off x="3557588" y="849313"/>
            <a:ext cx="1711325"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en-US" altLang="zh-CN" dirty="0">
                <a:latin typeface="+mn-lt"/>
              </a:rPr>
              <a:t>Emphysema</a:t>
            </a:r>
            <a:endParaRPr lang="zh-CN" altLang="en-US">
              <a:latin typeface="+mn-lt"/>
            </a:endParaRPr>
          </a:p>
        </p:txBody>
      </p:sp>
      <p:pic>
        <p:nvPicPr>
          <p:cNvPr id="20487" name="图片 3">
            <a:extLst>
              <a:ext uri="{FF2B5EF4-FFF2-40B4-BE49-F238E27FC236}">
                <a16:creationId xmlns="" xmlns:a16="http://schemas.microsoft.com/office/drawing/2014/main" id="{02FA8C73-4395-5441-BBC0-1D8D1CE5345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3303588"/>
            <a:ext cx="3214688" cy="241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8" name="图片 4">
            <a:extLst>
              <a:ext uri="{FF2B5EF4-FFF2-40B4-BE49-F238E27FC236}">
                <a16:creationId xmlns="" xmlns:a16="http://schemas.microsoft.com/office/drawing/2014/main" id="{58715737-6B14-D74E-8E85-BFEB92D5769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87675" y="3303588"/>
            <a:ext cx="3222625" cy="241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extLst>
              <a:ext uri="{FF2B5EF4-FFF2-40B4-BE49-F238E27FC236}">
                <a16:creationId xmlns="" xmlns:a16="http://schemas.microsoft.com/office/drawing/2014/main" id="{60A31FDD-AF18-D04D-9C56-9F38293E5600}"/>
              </a:ext>
            </a:extLst>
          </p:cNvPr>
          <p:cNvSpPr txBox="1"/>
          <p:nvPr/>
        </p:nvSpPr>
        <p:spPr>
          <a:xfrm>
            <a:off x="6305550" y="1203325"/>
            <a:ext cx="2471738" cy="1754188"/>
          </a:xfrm>
          <a:prstGeom prst="rect">
            <a:avLst/>
          </a:prstGeom>
          <a:noFill/>
        </p:spPr>
        <p:txBody>
          <a:bodyPr>
            <a:spAutoFit/>
          </a:bodyPr>
          <a:lstStyle/>
          <a:p>
            <a:pPr marL="285750" indent="-285750">
              <a:buFont typeface="Arial" panose="020B0604020202020204" pitchFamily="34" charset="0"/>
              <a:buChar char="•"/>
              <a:defRPr/>
            </a:pPr>
            <a:r>
              <a:rPr lang="en-NZ" altLang="zh-CN" dirty="0">
                <a:latin typeface="+mn-lt"/>
              </a:rPr>
              <a:t>Fibrosis mostly located in lower lobes (72%, 58%, 65% for honeycomb, reticular, ground-glass)</a:t>
            </a:r>
            <a:endParaRPr lang="zh-CN" altLang="en-US">
              <a:latin typeface="+mn-lt"/>
            </a:endParaRPr>
          </a:p>
        </p:txBody>
      </p:sp>
      <p:sp>
        <p:nvSpPr>
          <p:cNvPr id="20490" name="矩形 4">
            <a:extLst>
              <a:ext uri="{FF2B5EF4-FFF2-40B4-BE49-F238E27FC236}">
                <a16:creationId xmlns="" xmlns:a16="http://schemas.microsoft.com/office/drawing/2014/main" id="{82316957-7D9E-4540-BA41-4B919EA2BDC6}"/>
              </a:ext>
            </a:extLst>
          </p:cNvPr>
          <p:cNvSpPr>
            <a:spLocks noChangeArrowheads="1"/>
          </p:cNvSpPr>
          <p:nvPr/>
        </p:nvSpPr>
        <p:spPr bwMode="auto">
          <a:xfrm>
            <a:off x="6346825" y="3721100"/>
            <a:ext cx="24304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en-NZ" altLang="zh-CN" dirty="0">
                <a:latin typeface="Calibri" panose="020F0502020204030204" pitchFamily="34" charset="0"/>
              </a:rPr>
              <a:t>Emphysema mostly located in upper lobes (73%)</a:t>
            </a:r>
            <a:endParaRPr lang="zh-CN" altLang="en-US"/>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alpha val="69000"/>
          </a:schemeClr>
        </a:solidFill>
        <a:ln>
          <a:noFill/>
          <a:round/>
        </a:ln>
        <a:effectLst>
          <a:outerShdw blurRad="50800" dist="38100" dir="2700000" algn="tl" rotWithShape="0">
            <a:prstClr val="black">
              <a:alpha val="40000"/>
            </a:prstClr>
          </a:outerShdw>
          <a:softEdge rad="0"/>
        </a:effectLst>
      </a:spPr>
      <a:bodyPr rtlCol="0" anchor="ctr"/>
      <a:lstStyle>
        <a:defPPr algn="ctr">
          <a:defRPr dirty="0">
            <a:solidFill>
              <a:schemeClr val="tx1"/>
            </a:solidFill>
            <a:latin typeface="Verdana" pitchFamily="34" charset="0"/>
            <a:ea typeface="Verdana" pitchFamily="34" charset="0"/>
            <a:cs typeface="Verdana"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19598</TotalTime>
  <Words>2157</Words>
  <Application>Microsoft Office PowerPoint</Application>
  <PresentationFormat>全屏显示(16:10)</PresentationFormat>
  <Paragraphs>136</Paragraphs>
  <Slides>15</Slides>
  <Notes>15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vt:i4>
      </vt:variant>
    </vt:vector>
  </HeadingPairs>
  <TitlesOfParts>
    <vt:vector size="24" baseType="lpstr">
      <vt:lpstr>ＭＳ Ｐゴシック</vt:lpstr>
      <vt:lpstr>宋体</vt:lpstr>
      <vt:lpstr>微软雅黑</vt:lpstr>
      <vt:lpstr>Arial</vt:lpstr>
      <vt:lpstr>Calibri</vt:lpstr>
      <vt:lpstr>Times New Roman</vt:lpstr>
      <vt:lpstr>Verdana</vt:lpstr>
      <vt:lpstr>Wingdings</vt:lpstr>
      <vt:lpstr>Office 主题</vt:lpstr>
      <vt:lpstr>High resolution CT-based characterization analysis of idiopathic pulmonary fibrosis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 </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xwt</dc:creator>
  <cp:lastModifiedBy>admin</cp:lastModifiedBy>
  <cp:revision>659</cp:revision>
  <dcterms:created xsi:type="dcterms:W3CDTF">2011-02-17T06:41:16Z</dcterms:created>
  <dcterms:modified xsi:type="dcterms:W3CDTF">2018-03-25T10:23:38Z</dcterms:modified>
</cp:coreProperties>
</file>